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315" r:id="rId3"/>
    <p:sldId id="278" r:id="rId4"/>
    <p:sldId id="289" r:id="rId5"/>
    <p:sldId id="293" r:id="rId6"/>
    <p:sldId id="266" r:id="rId7"/>
    <p:sldId id="294" r:id="rId8"/>
    <p:sldId id="277" r:id="rId9"/>
    <p:sldId id="295" r:id="rId10"/>
    <p:sldId id="297" r:id="rId11"/>
    <p:sldId id="300" r:id="rId12"/>
    <p:sldId id="306" r:id="rId13"/>
    <p:sldId id="309" r:id="rId14"/>
    <p:sldId id="307" r:id="rId15"/>
    <p:sldId id="313" r:id="rId16"/>
    <p:sldId id="312"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57B17"/>
    <a:srgbClr val="0000FF"/>
    <a:srgbClr val="A31D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78508" autoAdjust="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E87C53-99BD-4CDF-96A9-42D4449C102C}" type="datetimeFigureOut">
              <a:rPr lang="ru-RU" smtClean="0"/>
              <a:pPr/>
              <a:t>14.10.2015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4DA9833-EB01-449C-A57A-115DCFA20C4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7C53-99BD-4CDF-96A9-42D4449C102C}" type="datetimeFigureOut">
              <a:rPr lang="ru-RU" smtClean="0"/>
              <a:pPr/>
              <a:t>14.10.2015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A9833-EB01-449C-A57A-115DCFA20C4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42852"/>
            <a:ext cx="8229600" cy="857256"/>
          </a:xfrm>
        </p:spPr>
        <p:txBody>
          <a:bodyPr>
            <a:normAutofit fontScale="90000"/>
          </a:bodyPr>
          <a:lstStyle/>
          <a:p>
            <a:pPr algn="ctr"/>
            <a:r>
              <a:rPr lang="ru-RU" sz="1800" b="1" i="1" dirty="0" smtClean="0">
                <a:solidFill>
                  <a:srgbClr val="002060"/>
                </a:solidFill>
                <a:latin typeface="Arial" pitchFamily="34" charset="0"/>
                <a:cs typeface="Arial" pitchFamily="34" charset="0"/>
              </a:rPr>
              <a:t>Управление образования Администрации МО ГО «Сыктывкар»</a:t>
            </a:r>
            <a:r>
              <a:rPr lang="ru-RU" sz="2000" b="1" i="1" dirty="0" smtClean="0">
                <a:solidFill>
                  <a:srgbClr val="002060"/>
                </a:solidFill>
                <a:latin typeface="Arial" pitchFamily="34" charset="0"/>
                <a:cs typeface="Arial" pitchFamily="34" charset="0"/>
              </a:rPr>
              <a:t/>
            </a:r>
            <a:br>
              <a:rPr lang="ru-RU" sz="2000" b="1" i="1" dirty="0" smtClean="0">
                <a:solidFill>
                  <a:srgbClr val="002060"/>
                </a:solidFill>
                <a:latin typeface="Arial" pitchFamily="34" charset="0"/>
                <a:cs typeface="Arial" pitchFamily="34" charset="0"/>
              </a:rPr>
            </a:br>
            <a:r>
              <a:rPr lang="ru-RU" sz="2200" b="1" i="1" dirty="0" smtClean="0">
                <a:solidFill>
                  <a:srgbClr val="002060"/>
                </a:solidFill>
                <a:latin typeface="Arial" pitchFamily="34" charset="0"/>
                <a:cs typeface="Arial" pitchFamily="34" charset="0"/>
              </a:rPr>
              <a:t>Муниципальное учреждение дополнительного образования «Центр психолого-педагогической, медицинской и  социальной помощи»</a:t>
            </a:r>
            <a:endParaRPr lang="ru-RU" sz="2200" b="1" dirty="0">
              <a:latin typeface="Arial" pitchFamily="34" charset="0"/>
              <a:cs typeface="Arial" pitchFamily="34" charset="0"/>
            </a:endParaRPr>
          </a:p>
        </p:txBody>
      </p:sp>
      <p:sp>
        <p:nvSpPr>
          <p:cNvPr id="4" name="Подзаголовок 2"/>
          <p:cNvSpPr>
            <a:spLocks noGrp="1"/>
          </p:cNvSpPr>
          <p:nvPr>
            <p:ph idx="1"/>
          </p:nvPr>
        </p:nvSpPr>
        <p:spPr>
          <a:xfrm>
            <a:off x="457200" y="1143000"/>
            <a:ext cx="8229600" cy="5181600"/>
          </a:xfrm>
        </p:spPr>
        <p:txBody>
          <a:bodyPr/>
          <a:lstStyle/>
          <a:p>
            <a:pPr algn="ctr">
              <a:buNone/>
            </a:pPr>
            <a:r>
              <a:rPr lang="ru-RU" i="1" dirty="0" smtClean="0"/>
              <a:t>         </a:t>
            </a:r>
            <a:r>
              <a:rPr lang="ru-RU" sz="4200" b="1" i="1" dirty="0" smtClean="0">
                <a:solidFill>
                  <a:srgbClr val="C00000"/>
                </a:solidFill>
                <a:latin typeface="Times New Roman" pitchFamily="18" charset="0"/>
                <a:cs typeface="Times New Roman" pitchFamily="18" charset="0"/>
              </a:rPr>
              <a:t>Правила дорожные</a:t>
            </a:r>
          </a:p>
          <a:p>
            <a:pPr algn="ctr">
              <a:buNone/>
            </a:pPr>
            <a:r>
              <a:rPr lang="ru-RU" sz="4200" b="1" i="1" dirty="0" smtClean="0">
                <a:solidFill>
                  <a:srgbClr val="FFC000"/>
                </a:solidFill>
                <a:latin typeface="Times New Roman" pitchFamily="18" charset="0"/>
                <a:cs typeface="Times New Roman" pitchFamily="18" charset="0"/>
              </a:rPr>
              <a:t>             всем нам </a:t>
            </a:r>
            <a:r>
              <a:rPr lang="ru-RU" sz="4200" b="1" i="1" dirty="0" smtClean="0">
                <a:solidFill>
                  <a:schemeClr val="accent6">
                    <a:lumMod val="75000"/>
                  </a:schemeClr>
                </a:solidFill>
                <a:latin typeface="Times New Roman" pitchFamily="18" charset="0"/>
                <a:cs typeface="Times New Roman" pitchFamily="18" charset="0"/>
              </a:rPr>
              <a:t> </a:t>
            </a:r>
          </a:p>
          <a:p>
            <a:pPr algn="r">
              <a:buNone/>
            </a:pPr>
            <a:r>
              <a:rPr lang="ru-RU" sz="4200" b="1" i="1" dirty="0" smtClean="0">
                <a:solidFill>
                  <a:schemeClr val="accent5">
                    <a:lumMod val="50000"/>
                  </a:schemeClr>
                </a:solidFill>
                <a:latin typeface="Times New Roman" pitchFamily="18" charset="0"/>
                <a:cs typeface="Times New Roman" pitchFamily="18" charset="0"/>
              </a:rPr>
              <a:t>   знать положено</a:t>
            </a:r>
            <a:r>
              <a:rPr lang="ru-RU" sz="4200" b="1" i="1" dirty="0" smtClean="0">
                <a:solidFill>
                  <a:srgbClr val="C00000"/>
                </a:solidFill>
                <a:latin typeface="Times New Roman" pitchFamily="18" charset="0"/>
                <a:cs typeface="Times New Roman" pitchFamily="18" charset="0"/>
              </a:rPr>
              <a:t>!</a:t>
            </a:r>
            <a:r>
              <a:rPr lang="ru-RU" sz="4200" b="1" i="1" dirty="0" smtClean="0">
                <a:solidFill>
                  <a:srgbClr val="FFC000"/>
                </a:solidFill>
                <a:latin typeface="Times New Roman" pitchFamily="18" charset="0"/>
                <a:cs typeface="Times New Roman" pitchFamily="18" charset="0"/>
              </a:rPr>
              <a:t>!</a:t>
            </a:r>
            <a:r>
              <a:rPr lang="ru-RU" sz="4200" b="1" i="1" dirty="0" smtClean="0">
                <a:solidFill>
                  <a:schemeClr val="accent5">
                    <a:lumMod val="50000"/>
                  </a:schemeClr>
                </a:solidFill>
                <a:latin typeface="Times New Roman" pitchFamily="18" charset="0"/>
                <a:cs typeface="Times New Roman" pitchFamily="18" charset="0"/>
              </a:rPr>
              <a:t>!</a:t>
            </a:r>
            <a:endParaRPr lang="ru-RU" sz="4200" b="1" i="1" dirty="0">
              <a:solidFill>
                <a:schemeClr val="accent5">
                  <a:lumMod val="50000"/>
                </a:schemeClr>
              </a:solidFill>
              <a:latin typeface="Times New Roman" pitchFamily="18" charset="0"/>
              <a:cs typeface="Times New Roman" pitchFamily="18" charset="0"/>
            </a:endParaRPr>
          </a:p>
        </p:txBody>
      </p:sp>
      <p:sp>
        <p:nvSpPr>
          <p:cNvPr id="5" name="Подзаголовок 2"/>
          <p:cNvSpPr txBox="1">
            <a:spLocks/>
          </p:cNvSpPr>
          <p:nvPr/>
        </p:nvSpPr>
        <p:spPr>
          <a:xfrm>
            <a:off x="5652120" y="4005064"/>
            <a:ext cx="3491880" cy="285293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Подзаголовок 2"/>
          <p:cNvSpPr txBox="1">
            <a:spLocks/>
          </p:cNvSpPr>
          <p:nvPr/>
        </p:nvSpPr>
        <p:spPr>
          <a:xfrm>
            <a:off x="5804520" y="4157464"/>
            <a:ext cx="3491880" cy="285293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Подзаголовок 2"/>
          <p:cNvSpPr txBox="1">
            <a:spLocks/>
          </p:cNvSpPr>
          <p:nvPr/>
        </p:nvSpPr>
        <p:spPr>
          <a:xfrm>
            <a:off x="5956920" y="4309864"/>
            <a:ext cx="3491880" cy="285293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1"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http://img0.liveinternet.ru/images/attach/c/6/89/557/89557690_pred055.gif"/>
          <p:cNvPicPr>
            <a:picLocks noChangeAspect="1" noChangeArrowheads="1"/>
          </p:cNvPicPr>
          <p:nvPr/>
        </p:nvPicPr>
        <p:blipFill>
          <a:blip r:embed="rId3" cstate="print"/>
          <a:srcRect/>
          <a:stretch>
            <a:fillRect/>
          </a:stretch>
        </p:blipFill>
        <p:spPr bwMode="auto">
          <a:xfrm>
            <a:off x="285720" y="1000108"/>
            <a:ext cx="3286116" cy="5857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14290"/>
            <a:ext cx="8229600" cy="1285884"/>
          </a:xfrm>
        </p:spPr>
        <p:txBody>
          <a:bodyPr>
            <a:normAutofit fontScale="90000"/>
          </a:bodyPr>
          <a:lstStyle/>
          <a:p>
            <a:pPr algn="ctr"/>
            <a:r>
              <a:rPr lang="ru-RU" b="1" i="1" dirty="0" smtClean="0">
                <a:solidFill>
                  <a:srgbClr val="C00000"/>
                </a:solidFill>
                <a:latin typeface="Arial" pitchFamily="34" charset="0"/>
                <a:cs typeface="Arial" pitchFamily="34" charset="0"/>
              </a:rPr>
              <a:t>С какого возраста можно ездить на скутере?</a:t>
            </a:r>
            <a:endParaRPr lang="ru-RU" b="1" i="1" dirty="0">
              <a:solidFill>
                <a:srgbClr val="C00000"/>
              </a:solidFill>
              <a:latin typeface="Arial" pitchFamily="34" charset="0"/>
              <a:cs typeface="Arial" pitchFamily="34" charset="0"/>
            </a:endParaRPr>
          </a:p>
        </p:txBody>
      </p:sp>
      <p:sp>
        <p:nvSpPr>
          <p:cNvPr id="4" name="Содержимое 3"/>
          <p:cNvSpPr>
            <a:spLocks noGrp="1"/>
          </p:cNvSpPr>
          <p:nvPr>
            <p:ph sz="half" idx="2"/>
          </p:nvPr>
        </p:nvSpPr>
        <p:spPr>
          <a:xfrm>
            <a:off x="4143372" y="1785926"/>
            <a:ext cx="4543428" cy="4434840"/>
          </a:xfrm>
        </p:spPr>
        <p:txBody>
          <a:bodyPr>
            <a:noAutofit/>
          </a:bodyPr>
          <a:lstStyle/>
          <a:p>
            <a:pPr algn="just">
              <a:buNone/>
            </a:pPr>
            <a:r>
              <a:rPr lang="ru-RU" sz="1800" b="1" i="1" dirty="0" smtClean="0"/>
              <a:t>		 </a:t>
            </a:r>
          </a:p>
          <a:p>
            <a:pPr algn="just">
              <a:buNone/>
            </a:pPr>
            <a:r>
              <a:rPr lang="ru-RU" sz="2400" b="1" i="1" dirty="0" smtClean="0">
                <a:latin typeface="Times New Roman" pitchFamily="18" charset="0"/>
                <a:cs typeface="Times New Roman" pitchFamily="18" charset="0"/>
              </a:rPr>
              <a:t>		</a:t>
            </a:r>
            <a:r>
              <a:rPr lang="ru-RU" sz="2400" b="1" i="1" dirty="0" smtClean="0">
                <a:solidFill>
                  <a:srgbClr val="002060"/>
                </a:solidFill>
                <a:latin typeface="Arial" pitchFamily="34" charset="0"/>
                <a:cs typeface="Arial" pitchFamily="34" charset="0"/>
              </a:rPr>
              <a:t>На </a:t>
            </a:r>
            <a:r>
              <a:rPr lang="ru-RU" sz="2400" b="1" i="1" dirty="0" smtClean="0">
                <a:solidFill>
                  <a:srgbClr val="002060"/>
                </a:solidFill>
                <a:latin typeface="Arial" pitchFamily="34" charset="0"/>
                <a:cs typeface="Arial" pitchFamily="34" charset="0"/>
              </a:rPr>
              <a:t>скутере </a:t>
            </a:r>
            <a:r>
              <a:rPr lang="ru-RU" sz="2400" b="1" i="1" dirty="0" smtClean="0">
                <a:solidFill>
                  <a:srgbClr val="002060"/>
                </a:solidFill>
                <a:latin typeface="Arial" pitchFamily="34" charset="0"/>
                <a:cs typeface="Arial" pitchFamily="34" charset="0"/>
              </a:rPr>
              <a:t>можно </a:t>
            </a:r>
            <a:r>
              <a:rPr lang="ru-RU" sz="2400" b="1" i="1" dirty="0" smtClean="0">
                <a:solidFill>
                  <a:srgbClr val="002060"/>
                </a:solidFill>
                <a:latin typeface="Arial" pitchFamily="34" charset="0"/>
                <a:cs typeface="Arial" pitchFamily="34" charset="0"/>
              </a:rPr>
              <a:t>ездить </a:t>
            </a:r>
            <a:r>
              <a:rPr lang="ru-RU" sz="2400" b="1" i="1" dirty="0" smtClean="0">
                <a:solidFill>
                  <a:srgbClr val="002060"/>
                </a:solidFill>
                <a:latin typeface="Arial" pitchFamily="34" charset="0"/>
                <a:cs typeface="Arial" pitchFamily="34" charset="0"/>
              </a:rPr>
              <a:t>только с 16 лет и ни днем раньше.</a:t>
            </a:r>
          </a:p>
          <a:p>
            <a:pPr algn="just"/>
            <a:endParaRPr lang="ru-RU" sz="2400" b="1" i="1" dirty="0" smtClean="0">
              <a:latin typeface="Arial" pitchFamily="34" charset="0"/>
              <a:cs typeface="Arial" pitchFamily="34" charset="0"/>
            </a:endParaRPr>
          </a:p>
          <a:p>
            <a:pPr algn="just">
              <a:buNone/>
            </a:pPr>
            <a:r>
              <a:rPr lang="ru-RU" sz="2400" b="1" i="1" dirty="0" smtClean="0">
                <a:latin typeface="Arial" pitchFamily="34" charset="0"/>
                <a:cs typeface="Arial" pitchFamily="34" charset="0"/>
              </a:rPr>
              <a:t>	</a:t>
            </a:r>
            <a:r>
              <a:rPr lang="ru-RU" sz="2400" b="1" i="1" dirty="0" smtClean="0">
                <a:solidFill>
                  <a:srgbClr val="C00000"/>
                </a:solidFill>
                <a:latin typeface="Arial" pitchFamily="34" charset="0"/>
                <a:cs typeface="Arial" pitchFamily="34" charset="0"/>
              </a:rPr>
              <a:t>	Водитель скутера должен иметь права </a:t>
            </a:r>
            <a:r>
              <a:rPr lang="ru-RU" sz="2400" b="1" i="1" smtClean="0">
                <a:solidFill>
                  <a:srgbClr val="C00000"/>
                </a:solidFill>
                <a:latin typeface="Arial" pitchFamily="34" charset="0"/>
                <a:cs typeface="Arial" pitchFamily="34" charset="0"/>
              </a:rPr>
              <a:t>категории </a:t>
            </a:r>
            <a:r>
              <a:rPr lang="ru-RU" sz="2400" b="1" i="1" smtClean="0">
                <a:solidFill>
                  <a:srgbClr val="C00000"/>
                </a:solidFill>
                <a:latin typeface="Arial" pitchFamily="34" charset="0"/>
                <a:cs typeface="Arial" pitchFamily="34" charset="0"/>
              </a:rPr>
              <a:t>М </a:t>
            </a:r>
            <a:r>
              <a:rPr lang="ru-RU" sz="2400" b="1" i="1" dirty="0" smtClean="0">
                <a:solidFill>
                  <a:srgbClr val="C00000"/>
                </a:solidFill>
                <a:latin typeface="Arial" pitchFamily="34" charset="0"/>
                <a:cs typeface="Arial" pitchFamily="34" charset="0"/>
              </a:rPr>
              <a:t>либо любой другой категории.</a:t>
            </a:r>
          </a:p>
          <a:p>
            <a:pPr algn="just">
              <a:buNone/>
            </a:pPr>
            <a:r>
              <a:rPr lang="ru-RU" sz="2400" b="1" i="1" dirty="0" smtClean="0">
                <a:solidFill>
                  <a:srgbClr val="C00000"/>
                </a:solidFill>
                <a:latin typeface="Times New Roman" pitchFamily="18" charset="0"/>
                <a:cs typeface="Times New Roman" pitchFamily="18" charset="0"/>
              </a:rPr>
              <a:t>		 </a:t>
            </a:r>
          </a:p>
          <a:p>
            <a:pPr>
              <a:buNone/>
            </a:pPr>
            <a:r>
              <a:rPr lang="ru-RU" sz="1800" b="1" i="1" dirty="0" smtClean="0">
                <a:solidFill>
                  <a:srgbClr val="C00000"/>
                </a:solidFill>
              </a:rPr>
              <a:t/>
            </a:r>
            <a:br>
              <a:rPr lang="ru-RU" sz="1800" b="1" i="1" dirty="0" smtClean="0">
                <a:solidFill>
                  <a:srgbClr val="C00000"/>
                </a:solidFill>
              </a:rPr>
            </a:br>
            <a:endParaRPr lang="ru-RU" sz="1800" b="1" i="1" dirty="0">
              <a:solidFill>
                <a:srgbClr val="C00000"/>
              </a:solidFill>
            </a:endParaRPr>
          </a:p>
        </p:txBody>
      </p:sp>
      <p:pic>
        <p:nvPicPr>
          <p:cNvPr id="7170" name="Picture 2" descr="Девушки Gif анимация, аватары, скачать анимацию, анимация дл…"/>
          <p:cNvPicPr>
            <a:picLocks noChangeAspect="1" noChangeArrowheads="1" noCrop="1"/>
          </p:cNvPicPr>
          <p:nvPr/>
        </p:nvPicPr>
        <p:blipFill>
          <a:blip r:embed="rId3" cstate="print"/>
          <a:srcRect/>
          <a:stretch>
            <a:fillRect/>
          </a:stretch>
        </p:blipFill>
        <p:spPr bwMode="auto">
          <a:xfrm>
            <a:off x="428596" y="1928802"/>
            <a:ext cx="3207300" cy="3786214"/>
          </a:xfrm>
          <a:prstGeom prst="rect">
            <a:avLst/>
          </a:prstGeom>
          <a:noFill/>
        </p:spPr>
      </p:pic>
      <p:pic>
        <p:nvPicPr>
          <p:cNvPr id="9218" name="Picture 2" descr="http://www.metod-kopilka.ru/images/doc/53/47829/hello_html_4fc79662.gif"/>
          <p:cNvPicPr>
            <a:picLocks noChangeAspect="1" noChangeArrowheads="1" noCrop="1"/>
          </p:cNvPicPr>
          <p:nvPr/>
        </p:nvPicPr>
        <p:blipFill>
          <a:blip r:embed="rId4" cstate="print"/>
          <a:srcRect/>
          <a:stretch>
            <a:fillRect/>
          </a:stretch>
        </p:blipFill>
        <p:spPr bwMode="auto">
          <a:xfrm>
            <a:off x="6429388" y="4857760"/>
            <a:ext cx="2500330" cy="200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357166"/>
            <a:ext cx="8229600" cy="571504"/>
          </a:xfrm>
        </p:spPr>
        <p:txBody>
          <a:bodyPr>
            <a:normAutofit fontScale="90000"/>
          </a:bodyPr>
          <a:lstStyle/>
          <a:p>
            <a:pPr algn="ctr"/>
            <a:r>
              <a:rPr lang="ru-RU" sz="3600" b="1" i="1" dirty="0" smtClean="0">
                <a:solidFill>
                  <a:srgbClr val="C00000"/>
                </a:solidFill>
                <a:latin typeface="Times New Roman" pitchFamily="18" charset="0"/>
                <a:cs typeface="Times New Roman" pitchFamily="18" charset="0"/>
              </a:rPr>
              <a:t>Водительское удостоверение обязательно?</a:t>
            </a:r>
            <a:endParaRPr lang="ru-RU" sz="3600" b="1" i="1" dirty="0">
              <a:solidFill>
                <a:srgbClr val="C00000"/>
              </a:solidFill>
              <a:latin typeface="Times New Roman" pitchFamily="18" charset="0"/>
              <a:cs typeface="Times New Roman" pitchFamily="18" charset="0"/>
            </a:endParaRPr>
          </a:p>
        </p:txBody>
      </p:sp>
      <p:sp>
        <p:nvSpPr>
          <p:cNvPr id="7" name="Содержимое 6"/>
          <p:cNvSpPr>
            <a:spLocks noGrp="1"/>
          </p:cNvSpPr>
          <p:nvPr>
            <p:ph sz="half" idx="2"/>
          </p:nvPr>
        </p:nvSpPr>
        <p:spPr>
          <a:xfrm>
            <a:off x="285720" y="1142984"/>
            <a:ext cx="8715436" cy="5572164"/>
          </a:xfrm>
        </p:spPr>
        <p:txBody>
          <a:bodyPr>
            <a:normAutofit fontScale="40000" lnSpcReduction="20000"/>
          </a:bodyPr>
          <a:lstStyle/>
          <a:p>
            <a:pPr algn="just">
              <a:buNone/>
            </a:pPr>
            <a:r>
              <a:rPr lang="ru-RU" sz="1600" dirty="0" smtClean="0">
                <a:latin typeface="Times New Roman" pitchFamily="18" charset="0"/>
                <a:cs typeface="Times New Roman" pitchFamily="18" charset="0"/>
              </a:rPr>
              <a:t>		</a:t>
            </a:r>
          </a:p>
          <a:p>
            <a:pPr algn="just">
              <a:buNone/>
            </a:pPr>
            <a:r>
              <a:rPr lang="ru-RU" sz="1600" b="1" i="1" dirty="0" smtClean="0">
                <a:solidFill>
                  <a:schemeClr val="tx2">
                    <a:lumMod val="75000"/>
                  </a:schemeClr>
                </a:solidFill>
                <a:latin typeface="Times New Roman" pitchFamily="18" charset="0"/>
                <a:cs typeface="Times New Roman" pitchFamily="18" charset="0"/>
              </a:rPr>
              <a:t>	</a:t>
            </a:r>
            <a:r>
              <a:rPr lang="ru-RU" sz="7400" b="1" i="1" dirty="0" smtClean="0">
                <a:solidFill>
                  <a:srgbClr val="C00000"/>
                </a:solidFill>
                <a:latin typeface="Arial" pitchFamily="34" charset="0"/>
                <a:cs typeface="Arial" pitchFamily="34" charset="0"/>
              </a:rPr>
              <a:t>  </a:t>
            </a:r>
            <a:r>
              <a:rPr lang="ru-RU" sz="5100" b="1" i="1" dirty="0" smtClean="0">
                <a:solidFill>
                  <a:srgbClr val="002060"/>
                </a:solidFill>
                <a:latin typeface="Arial" pitchFamily="34" charset="0"/>
                <a:cs typeface="Arial" pitchFamily="34" charset="0"/>
              </a:rPr>
              <a:t>Управление транспортным средством водителем, не имеющим при себе документов на право управления им, -</a:t>
            </a:r>
          </a:p>
          <a:p>
            <a:pPr algn="just">
              <a:buNone/>
            </a:pPr>
            <a:r>
              <a:rPr lang="ru-RU" sz="5100" b="1" i="1" dirty="0" smtClean="0">
                <a:solidFill>
                  <a:srgbClr val="002060"/>
                </a:solidFill>
                <a:latin typeface="Arial" pitchFamily="34" charset="0"/>
                <a:cs typeface="Arial" pitchFamily="34" charset="0"/>
              </a:rPr>
              <a:t>	влечет предупреждение или наложение административного </a:t>
            </a:r>
            <a:r>
              <a:rPr lang="ru-RU" sz="5100" b="1" i="1" dirty="0" smtClean="0">
                <a:solidFill>
                  <a:srgbClr val="C00000"/>
                </a:solidFill>
                <a:latin typeface="Arial" pitchFamily="34" charset="0"/>
                <a:cs typeface="Arial" pitchFamily="34" charset="0"/>
              </a:rPr>
              <a:t>штрафа в размере 500 рублей.</a:t>
            </a:r>
            <a:r>
              <a:rPr lang="ru-RU" sz="5100" b="1" i="1" dirty="0" smtClean="0">
                <a:solidFill>
                  <a:srgbClr val="002060"/>
                </a:solidFill>
                <a:latin typeface="Arial" pitchFamily="34" charset="0"/>
                <a:cs typeface="Arial" pitchFamily="34" charset="0"/>
              </a:rPr>
              <a:t> </a:t>
            </a:r>
          </a:p>
          <a:p>
            <a:pPr algn="ctr">
              <a:buNone/>
            </a:pPr>
            <a:r>
              <a:rPr lang="ru-RU" sz="5100" i="1" dirty="0" smtClean="0">
                <a:solidFill>
                  <a:srgbClr val="002060"/>
                </a:solidFill>
                <a:latin typeface="Arial" pitchFamily="34" charset="0"/>
                <a:cs typeface="Arial" pitchFamily="34" charset="0"/>
              </a:rPr>
              <a:t>(часть 1 статьи 12.3 Кодекса Российской Федерации об административных правонарушениях).</a:t>
            </a:r>
          </a:p>
          <a:p>
            <a:pPr algn="ctr">
              <a:buNone/>
            </a:pPr>
            <a:endParaRPr lang="ru-RU" sz="5100" i="1" dirty="0" smtClean="0">
              <a:solidFill>
                <a:srgbClr val="002060"/>
              </a:solidFill>
              <a:latin typeface="Arial" pitchFamily="34" charset="0"/>
              <a:cs typeface="Arial" pitchFamily="34" charset="0"/>
            </a:endParaRPr>
          </a:p>
          <a:p>
            <a:pPr algn="just">
              <a:buNone/>
            </a:pPr>
            <a:r>
              <a:rPr lang="ru-RU" sz="5100" b="1" i="1" dirty="0" smtClean="0">
                <a:solidFill>
                  <a:srgbClr val="002060"/>
                </a:solidFill>
                <a:latin typeface="Arial" pitchFamily="34" charset="0"/>
                <a:cs typeface="Arial" pitchFamily="34" charset="0"/>
              </a:rPr>
              <a:t>        Управление транспортным средством лицом, не имеющим права управления им, - </a:t>
            </a:r>
          </a:p>
          <a:p>
            <a:pPr algn="just">
              <a:buNone/>
            </a:pPr>
            <a:r>
              <a:rPr lang="ru-RU" sz="5100" b="1" i="1" dirty="0" smtClean="0">
                <a:solidFill>
                  <a:srgbClr val="002060"/>
                </a:solidFill>
                <a:latin typeface="Arial" pitchFamily="34" charset="0"/>
                <a:cs typeface="Arial" pitchFamily="34" charset="0"/>
              </a:rPr>
              <a:t>влечет наложение административного штрафа </a:t>
            </a:r>
            <a:r>
              <a:rPr lang="ru-RU" sz="5100" b="1" i="1" dirty="0" smtClean="0">
                <a:solidFill>
                  <a:srgbClr val="C00000"/>
                </a:solidFill>
                <a:latin typeface="Arial" pitchFamily="34" charset="0"/>
                <a:cs typeface="Arial" pitchFamily="34" charset="0"/>
              </a:rPr>
              <a:t>в размере от 5000  до 15000 рублей.</a:t>
            </a:r>
          </a:p>
          <a:p>
            <a:pPr algn="ctr">
              <a:buNone/>
            </a:pPr>
            <a:r>
              <a:rPr lang="ru-RU" sz="5100" i="1" dirty="0" smtClean="0">
                <a:solidFill>
                  <a:srgbClr val="002060"/>
                </a:solidFill>
                <a:latin typeface="Arial" pitchFamily="34" charset="0"/>
                <a:cs typeface="Arial" pitchFamily="34" charset="0"/>
              </a:rPr>
              <a:t>(часть 1 статьи 12.7 Кодекса Российской Федерации об административных правонарушениях).</a:t>
            </a:r>
          </a:p>
          <a:p>
            <a:pPr algn="just">
              <a:buNone/>
            </a:pPr>
            <a:endParaRPr lang="ru-RU" sz="5100" i="1" dirty="0" smtClean="0">
              <a:solidFill>
                <a:srgbClr val="002060"/>
              </a:solidFill>
              <a:latin typeface="Arial" pitchFamily="34" charset="0"/>
              <a:cs typeface="Arial" pitchFamily="34" charset="0"/>
            </a:endParaRPr>
          </a:p>
          <a:p>
            <a:pPr algn="just">
              <a:buNone/>
            </a:pPr>
            <a:endParaRPr lang="ru-RU" sz="3800" i="1" dirty="0" smtClean="0">
              <a:solidFill>
                <a:srgbClr val="002060"/>
              </a:solidFill>
              <a:latin typeface="Arial" pitchFamily="34" charset="0"/>
              <a:cs typeface="Arial" pitchFamily="34" charset="0"/>
            </a:endParaRPr>
          </a:p>
          <a:p>
            <a:pPr algn="just">
              <a:buNone/>
            </a:pPr>
            <a:endParaRPr lang="ru-RU" sz="3800" b="1" i="1" dirty="0" smtClean="0">
              <a:solidFill>
                <a:srgbClr val="800000"/>
              </a:solidFill>
              <a:latin typeface="Times New Roman" pitchFamily="18" charset="0"/>
              <a:cs typeface="Times New Roman" pitchFamily="18" charset="0"/>
            </a:endParaRPr>
          </a:p>
          <a:p>
            <a:pPr algn="just">
              <a:buNone/>
            </a:pPr>
            <a:endParaRPr lang="ru-RU" sz="3800" dirty="0" smtClean="0">
              <a:latin typeface="Times New Roman" pitchFamily="18" charset="0"/>
              <a:cs typeface="Times New Roman" pitchFamily="18" charset="0"/>
            </a:endParaRPr>
          </a:p>
          <a:p>
            <a:pPr algn="just">
              <a:buNone/>
            </a:pPr>
            <a:r>
              <a:rPr lang="ru-RU" sz="3800" dirty="0" smtClean="0">
                <a:latin typeface="Times New Roman" pitchFamily="18" charset="0"/>
                <a:cs typeface="Times New Roman" pitchFamily="18" charset="0"/>
              </a:rPr>
              <a:t> </a:t>
            </a:r>
            <a:endParaRPr lang="ru-RU" sz="3800" dirty="0">
              <a:latin typeface="Times New Roman" pitchFamily="18" charset="0"/>
              <a:cs typeface="Times New Roman" pitchFamily="18" charset="0"/>
            </a:endParaRPr>
          </a:p>
        </p:txBody>
      </p:sp>
      <p:pic>
        <p:nvPicPr>
          <p:cNvPr id="9" name="Picture 2" descr="http://www.metod-kopilka.ru/images/doc/53/47829/hello_html_4fc79662.gif"/>
          <p:cNvPicPr>
            <a:picLocks noChangeAspect="1" noChangeArrowheads="1" noCrop="1"/>
          </p:cNvPicPr>
          <p:nvPr/>
        </p:nvPicPr>
        <p:blipFill>
          <a:blip r:embed="rId3" cstate="print"/>
          <a:srcRect/>
          <a:stretch>
            <a:fillRect/>
          </a:stretch>
        </p:blipFill>
        <p:spPr bwMode="auto">
          <a:xfrm>
            <a:off x="7143768" y="4643446"/>
            <a:ext cx="1785950" cy="2000264"/>
          </a:xfrm>
          <a:prstGeom prst="rect">
            <a:avLst/>
          </a:prstGeom>
          <a:noFill/>
        </p:spPr>
      </p:pic>
      <p:pic>
        <p:nvPicPr>
          <p:cNvPr id="6146" name="Picture 2" descr="http://animation-gif.narod.ru/images/ludi/40.gif"/>
          <p:cNvPicPr>
            <a:picLocks noChangeAspect="1" noChangeArrowheads="1" noCrop="1"/>
          </p:cNvPicPr>
          <p:nvPr/>
        </p:nvPicPr>
        <p:blipFill>
          <a:blip r:embed="rId4" cstate="print"/>
          <a:srcRect/>
          <a:stretch>
            <a:fillRect/>
          </a:stretch>
        </p:blipFill>
        <p:spPr bwMode="auto">
          <a:xfrm>
            <a:off x="642910" y="4929198"/>
            <a:ext cx="1500189"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 calcmode="lin" valueType="num">
                                      <p:cBhvr additive="base">
                                        <p:cTn id="2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additive="base">
                                        <p:cTn id="3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 calcmode="lin" valueType="num">
                                      <p:cBhvr additive="base">
                                        <p:cTn id="36"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142852"/>
            <a:ext cx="8229600" cy="1214446"/>
          </a:xfrm>
        </p:spPr>
        <p:txBody>
          <a:bodyPr>
            <a:normAutofit fontScale="90000"/>
          </a:bodyPr>
          <a:lstStyle/>
          <a:p>
            <a:pPr algn="ctr"/>
            <a:r>
              <a:rPr lang="ru-RU" b="1" i="1" dirty="0" smtClean="0">
                <a:solidFill>
                  <a:srgbClr val="C00000"/>
                </a:solidFill>
                <a:latin typeface="Arial" pitchFamily="34" charset="0"/>
                <a:cs typeface="Arial" pitchFamily="34" charset="0"/>
              </a:rPr>
              <a:t>ПДД для водителя мопеда и скутера</a:t>
            </a:r>
            <a:endParaRPr lang="ru-RU" b="1" i="1" dirty="0">
              <a:solidFill>
                <a:srgbClr val="C00000"/>
              </a:solidFill>
              <a:latin typeface="Arial" pitchFamily="34" charset="0"/>
              <a:cs typeface="Arial" pitchFamily="34" charset="0"/>
            </a:endParaRPr>
          </a:p>
        </p:txBody>
      </p:sp>
      <p:sp>
        <p:nvSpPr>
          <p:cNvPr id="5" name="Содержимое 4"/>
          <p:cNvSpPr>
            <a:spLocks noGrp="1"/>
          </p:cNvSpPr>
          <p:nvPr>
            <p:ph idx="1"/>
          </p:nvPr>
        </p:nvSpPr>
        <p:spPr>
          <a:xfrm>
            <a:off x="457200" y="1500174"/>
            <a:ext cx="8229600" cy="5143536"/>
          </a:xfrm>
        </p:spPr>
        <p:txBody>
          <a:bodyPr>
            <a:normAutofit fontScale="62500" lnSpcReduction="20000"/>
          </a:bodyPr>
          <a:lstStyle/>
          <a:p>
            <a:pPr>
              <a:buNone/>
            </a:pPr>
            <a:r>
              <a:rPr lang="ru-RU" b="1" i="1" dirty="0" smtClean="0">
                <a:solidFill>
                  <a:srgbClr val="800000"/>
                </a:solidFill>
                <a:latin typeface="Times New Roman" pitchFamily="18" charset="0"/>
                <a:cs typeface="Times New Roman" pitchFamily="18" charset="0"/>
              </a:rPr>
              <a:t>	</a:t>
            </a:r>
            <a:r>
              <a:rPr lang="ru-RU" sz="3100" b="1" i="1" dirty="0" smtClean="0">
                <a:solidFill>
                  <a:srgbClr val="800000"/>
                </a:solidFill>
                <a:latin typeface="Arial" pitchFamily="34" charset="0"/>
                <a:cs typeface="Arial" pitchFamily="34" charset="0"/>
              </a:rPr>
              <a:t>Пункт 24.8. ПДД </a:t>
            </a:r>
          </a:p>
          <a:p>
            <a:pPr>
              <a:buNone/>
            </a:pPr>
            <a:r>
              <a:rPr lang="ru-RU" sz="3100" b="1" i="1" dirty="0" smtClean="0">
                <a:solidFill>
                  <a:srgbClr val="800000"/>
                </a:solidFill>
                <a:latin typeface="Arial" pitchFamily="34" charset="0"/>
                <a:cs typeface="Arial" pitchFamily="34" charset="0"/>
              </a:rPr>
              <a:t>Водителям мопедов запрещается:</a:t>
            </a:r>
          </a:p>
          <a:p>
            <a:pPr>
              <a:buNone/>
            </a:pPr>
            <a:endParaRPr lang="ru-RU" b="1" i="1" dirty="0" smtClean="0">
              <a:solidFill>
                <a:srgbClr val="FF0000"/>
              </a:solidFill>
              <a:latin typeface="Arial" pitchFamily="34" charset="0"/>
              <a:cs typeface="Arial" pitchFamily="34" charset="0"/>
            </a:endParaRPr>
          </a:p>
          <a:p>
            <a:pPr algn="just">
              <a:buNone/>
            </a:pPr>
            <a:r>
              <a:rPr lang="ru-RU" b="1" i="1" dirty="0" smtClean="0">
                <a:latin typeface="Arial" pitchFamily="34" charset="0"/>
                <a:cs typeface="Arial" pitchFamily="34" charset="0"/>
              </a:rPr>
              <a:t>	-	</a:t>
            </a:r>
            <a:r>
              <a:rPr lang="ru-RU" b="1" i="1" dirty="0" smtClean="0">
                <a:solidFill>
                  <a:srgbClr val="002060"/>
                </a:solidFill>
                <a:latin typeface="Arial" pitchFamily="34" charset="0"/>
                <a:cs typeface="Arial" pitchFamily="34" charset="0"/>
              </a:rPr>
              <a:t>управлять мопедом, не держась за руль хотя бы одной рукой;</a:t>
            </a:r>
          </a:p>
          <a:p>
            <a:pPr algn="just">
              <a:buNone/>
            </a:pPr>
            <a:r>
              <a:rPr lang="ru-RU" b="1" i="1" dirty="0" smtClean="0">
                <a:solidFill>
                  <a:srgbClr val="002060"/>
                </a:solidFill>
                <a:latin typeface="Arial" pitchFamily="34" charset="0"/>
                <a:cs typeface="Arial" pitchFamily="34" charset="0"/>
              </a:rPr>
              <a:t>	-	перевозить груз, который выступает более чем на 0,5 м по длине или ширине за габариты, или груз, мешающий управлению;</a:t>
            </a:r>
          </a:p>
          <a:p>
            <a:pPr algn="just">
              <a:buNone/>
            </a:pPr>
            <a:r>
              <a:rPr lang="ru-RU" b="1" i="1" dirty="0" smtClean="0">
                <a:solidFill>
                  <a:srgbClr val="002060"/>
                </a:solidFill>
                <a:latin typeface="Arial" pitchFamily="34" charset="0"/>
                <a:cs typeface="Arial" pitchFamily="34" charset="0"/>
              </a:rPr>
              <a:t>	- 	перевозить пассажиров, если это не предусмотрено конструкцией транспортного средства;</a:t>
            </a:r>
          </a:p>
          <a:p>
            <a:pPr algn="just">
              <a:buNone/>
            </a:pPr>
            <a:r>
              <a:rPr lang="ru-RU" b="1" i="1" dirty="0" smtClean="0">
                <a:solidFill>
                  <a:srgbClr val="002060"/>
                </a:solidFill>
                <a:latin typeface="Arial" pitchFamily="34" charset="0"/>
                <a:cs typeface="Arial" pitchFamily="34" charset="0"/>
              </a:rPr>
              <a:t>	- 	перевозить детей до 7 лет при отсутствии специально оборудованных для них мест;</a:t>
            </a:r>
          </a:p>
          <a:p>
            <a:pPr algn="just">
              <a:buNone/>
            </a:pPr>
            <a:r>
              <a:rPr lang="ru-RU" b="1" i="1" dirty="0" smtClean="0">
                <a:solidFill>
                  <a:srgbClr val="002060"/>
                </a:solidFill>
                <a:latin typeface="Arial" pitchFamily="34" charset="0"/>
                <a:cs typeface="Arial" pitchFamily="34" charset="0"/>
              </a:rPr>
              <a:t>	- 	поворачивать налево или разворачиваться на дорогах с трамвайным движением и на дорогах, имеющих более одной полосы для движения в данном направлении;</a:t>
            </a:r>
          </a:p>
          <a:p>
            <a:pPr algn="just">
              <a:buNone/>
            </a:pPr>
            <a:r>
              <a:rPr lang="ru-RU" b="1" i="1" dirty="0" smtClean="0">
                <a:solidFill>
                  <a:srgbClr val="002060"/>
                </a:solidFill>
                <a:latin typeface="Arial" pitchFamily="34" charset="0"/>
                <a:cs typeface="Arial" pitchFamily="34" charset="0"/>
              </a:rPr>
              <a:t>	- 	двигаться по дороге без застегнутого мотошлема;</a:t>
            </a:r>
          </a:p>
          <a:p>
            <a:pPr algn="just">
              <a:buNone/>
            </a:pPr>
            <a:r>
              <a:rPr lang="ru-RU" b="1" i="1" dirty="0" smtClean="0">
                <a:solidFill>
                  <a:srgbClr val="002060"/>
                </a:solidFill>
                <a:latin typeface="Arial" pitchFamily="34" charset="0"/>
                <a:cs typeface="Arial" pitchFamily="34" charset="0"/>
              </a:rPr>
              <a:t>	- 	пересекать дорогу по пешеходным переходам.</a:t>
            </a:r>
          </a:p>
          <a:p>
            <a:pPr algn="just">
              <a:buNone/>
            </a:pPr>
            <a:r>
              <a:rPr lang="ru-RU" b="1" i="1" dirty="0" smtClean="0">
                <a:solidFill>
                  <a:srgbClr val="002060"/>
                </a:solidFill>
                <a:latin typeface="Times New Roman" pitchFamily="18" charset="0"/>
                <a:cs typeface="Times New Roman" pitchFamily="18" charset="0"/>
              </a:rPr>
              <a:t> </a:t>
            </a:r>
          </a:p>
          <a:p>
            <a:endParaRPr lang="ru-RU" dirty="0"/>
          </a:p>
        </p:txBody>
      </p:sp>
      <p:pic>
        <p:nvPicPr>
          <p:cNvPr id="2050" name="Picture 2" descr="20 июнь 2012"/>
          <p:cNvPicPr>
            <a:picLocks noChangeAspect="1" noChangeArrowheads="1" noCrop="1"/>
          </p:cNvPicPr>
          <p:nvPr/>
        </p:nvPicPr>
        <p:blipFill>
          <a:blip r:embed="rId3" cstate="print"/>
          <a:srcRect/>
          <a:stretch>
            <a:fillRect/>
          </a:stretch>
        </p:blipFill>
        <p:spPr bwMode="auto">
          <a:xfrm>
            <a:off x="7858148" y="1000108"/>
            <a:ext cx="1285852" cy="12858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 calcmode="lin" valueType="num">
                                      <p:cBhvr additive="base">
                                        <p:cTn id="6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9" end="9"/>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 calcmode="lin" valueType="num">
                                      <p:cBhvr additive="base">
                                        <p:cTn id="7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32656"/>
            <a:ext cx="8229600" cy="792088"/>
          </a:xfrm>
        </p:spPr>
        <p:txBody>
          <a:bodyPr>
            <a:noAutofit/>
          </a:bodyPr>
          <a:lstStyle/>
          <a:p>
            <a:pPr algn="ctr"/>
            <a:r>
              <a:rPr lang="ru-RU" sz="4800" b="1" i="1" dirty="0" smtClean="0">
                <a:solidFill>
                  <a:srgbClr val="C00000"/>
                </a:solidFill>
                <a:latin typeface="Arial" pitchFamily="34" charset="0"/>
                <a:cs typeface="Arial" pitchFamily="34" charset="0"/>
              </a:rPr>
              <a:t>Пригодился?</a:t>
            </a:r>
            <a:endParaRPr lang="ru-RU" sz="4800" b="1" i="1" dirty="0">
              <a:solidFill>
                <a:srgbClr val="C00000"/>
              </a:solidFill>
              <a:latin typeface="Arial" pitchFamily="34" charset="0"/>
              <a:cs typeface="Arial" pitchFamily="34" charset="0"/>
            </a:endParaRPr>
          </a:p>
        </p:txBody>
      </p:sp>
      <p:pic>
        <p:nvPicPr>
          <p:cNvPr id="4" name="Содержимое 3" descr="1424198518-2aa4081d7de3ec5c1f8eb1a27e209ce6.jpg"/>
          <p:cNvPicPr>
            <a:picLocks noGrp="1" noChangeAspect="1"/>
          </p:cNvPicPr>
          <p:nvPr>
            <p:ph idx="1"/>
          </p:nvPr>
        </p:nvPicPr>
        <p:blipFill>
          <a:blip r:embed="rId3" cstate="print"/>
          <a:stretch>
            <a:fillRect/>
          </a:stretch>
        </p:blipFill>
        <p:spPr>
          <a:xfrm>
            <a:off x="1198058" y="1412875"/>
            <a:ext cx="6974342" cy="532849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http://animashky.ru/flist/obludi/28/58.gif"/>
          <p:cNvPicPr>
            <a:picLocks noChangeAspect="1" noChangeArrowheads="1" noCrop="1"/>
          </p:cNvPicPr>
          <p:nvPr/>
        </p:nvPicPr>
        <p:blipFill>
          <a:blip r:embed="rId3" cstate="print"/>
          <a:srcRect/>
          <a:stretch>
            <a:fillRect/>
          </a:stretch>
        </p:blipFill>
        <p:spPr bwMode="auto">
          <a:xfrm>
            <a:off x="1857356" y="5214950"/>
            <a:ext cx="5857916" cy="1643050"/>
          </a:xfrm>
          <a:prstGeom prst="rect">
            <a:avLst/>
          </a:prstGeom>
          <a:noFill/>
        </p:spPr>
      </p:pic>
      <p:sp>
        <p:nvSpPr>
          <p:cNvPr id="2" name="Заголовок 1"/>
          <p:cNvSpPr>
            <a:spLocks noGrp="1"/>
          </p:cNvSpPr>
          <p:nvPr>
            <p:ph type="title"/>
          </p:nvPr>
        </p:nvSpPr>
        <p:spPr>
          <a:xfrm>
            <a:off x="457200" y="428604"/>
            <a:ext cx="8305800" cy="1071570"/>
          </a:xfrm>
        </p:spPr>
        <p:txBody>
          <a:bodyPr>
            <a:noAutofit/>
          </a:bodyPr>
          <a:lstStyle/>
          <a:p>
            <a:pPr algn="ctr"/>
            <a:r>
              <a:rPr lang="ru-RU" sz="3600" b="1" i="1" dirty="0" smtClean="0">
                <a:solidFill>
                  <a:srgbClr val="C00000"/>
                </a:solidFill>
                <a:latin typeface="Arial" pitchFamily="34" charset="0"/>
                <a:cs typeface="Arial" pitchFamily="34" charset="0"/>
              </a:rPr>
              <a:t>Если нарушил ПДД, управляя скутером (мопедом)?</a:t>
            </a:r>
            <a:endParaRPr lang="ru-RU" sz="3600" b="1" i="1" dirty="0">
              <a:solidFill>
                <a:srgbClr val="C00000"/>
              </a:solidFill>
              <a:latin typeface="Arial" pitchFamily="34" charset="0"/>
              <a:cs typeface="Arial" pitchFamily="34" charset="0"/>
            </a:endParaRPr>
          </a:p>
        </p:txBody>
      </p:sp>
      <p:sp>
        <p:nvSpPr>
          <p:cNvPr id="5" name="Прямоугольник 4"/>
          <p:cNvSpPr/>
          <p:nvPr/>
        </p:nvSpPr>
        <p:spPr>
          <a:xfrm>
            <a:off x="214282" y="1428736"/>
            <a:ext cx="8572560" cy="4154984"/>
          </a:xfrm>
          <a:prstGeom prst="rect">
            <a:avLst/>
          </a:prstGeom>
        </p:spPr>
        <p:txBody>
          <a:bodyPr wrap="square">
            <a:spAutoFit/>
          </a:bodyPr>
          <a:lstStyle/>
          <a:p>
            <a:pPr algn="just">
              <a:buNone/>
            </a:pPr>
            <a:endParaRPr lang="ru-RU" sz="2400" b="1" i="1" dirty="0" smtClean="0">
              <a:solidFill>
                <a:schemeClr val="tx2">
                  <a:lumMod val="50000"/>
                </a:schemeClr>
              </a:solidFill>
              <a:latin typeface="Times New Roman" pitchFamily="18" charset="0"/>
              <a:cs typeface="Times New Roman" pitchFamily="18" charset="0"/>
            </a:endParaRPr>
          </a:p>
          <a:p>
            <a:pPr algn="just">
              <a:buNone/>
            </a:pPr>
            <a:r>
              <a:rPr lang="ru-RU" sz="2400" b="1" i="1" dirty="0" smtClean="0">
                <a:solidFill>
                  <a:schemeClr val="tx2">
                    <a:lumMod val="50000"/>
                  </a:schemeClr>
                </a:solidFill>
                <a:latin typeface="Times New Roman" pitchFamily="18" charset="0"/>
                <a:cs typeface="Times New Roman" pitchFamily="18" charset="0"/>
              </a:rPr>
              <a:t>	</a:t>
            </a:r>
            <a:r>
              <a:rPr lang="ru-RU" sz="2400" b="1" i="1" dirty="0" smtClean="0">
                <a:solidFill>
                  <a:srgbClr val="800000"/>
                </a:solidFill>
                <a:latin typeface="Arial" pitchFamily="34" charset="0"/>
                <a:cs typeface="Arial" pitchFamily="34" charset="0"/>
              </a:rPr>
              <a:t>Часть 2 статьи 12.29 Кодекса Российской Федерации об административных правонарушениях.</a:t>
            </a:r>
          </a:p>
          <a:p>
            <a:pPr algn="just">
              <a:buNone/>
            </a:pPr>
            <a:r>
              <a:rPr lang="ru-RU" sz="2400" b="1" i="1" dirty="0" smtClean="0">
                <a:solidFill>
                  <a:schemeClr val="tx2">
                    <a:lumMod val="50000"/>
                  </a:schemeClr>
                </a:solidFill>
                <a:latin typeface="Arial" pitchFamily="34" charset="0"/>
                <a:cs typeface="Arial" pitchFamily="34" charset="0"/>
              </a:rPr>
              <a:t>	</a:t>
            </a:r>
          </a:p>
          <a:p>
            <a:pPr algn="just">
              <a:buNone/>
            </a:pPr>
            <a:r>
              <a:rPr lang="ru-RU" sz="2400" b="1" i="1" dirty="0" smtClean="0">
                <a:solidFill>
                  <a:srgbClr val="002060"/>
                </a:solidFill>
                <a:latin typeface="Arial" pitchFamily="34" charset="0"/>
                <a:cs typeface="Arial" pitchFamily="34" charset="0"/>
              </a:rPr>
              <a:t>	Нарушение правил дорожного движения лицом, управляющим мопедом; -</a:t>
            </a:r>
          </a:p>
          <a:p>
            <a:pPr algn="just">
              <a:buNone/>
            </a:pPr>
            <a:r>
              <a:rPr lang="ru-RU" sz="2400" b="1" i="1" dirty="0" smtClean="0">
                <a:solidFill>
                  <a:srgbClr val="002060"/>
                </a:solidFill>
                <a:latin typeface="Arial" pitchFamily="34" charset="0"/>
                <a:cs typeface="Arial" pitchFamily="34" charset="0"/>
              </a:rPr>
              <a:t>	влечет наложение административного </a:t>
            </a:r>
            <a:r>
              <a:rPr lang="ru-RU" sz="2400" b="1" i="1" dirty="0" smtClean="0">
                <a:solidFill>
                  <a:srgbClr val="C00000"/>
                </a:solidFill>
                <a:latin typeface="Arial" pitchFamily="34" charset="0"/>
                <a:cs typeface="Arial" pitchFamily="34" charset="0"/>
              </a:rPr>
              <a:t>штрафа в размере 800 рублей.</a:t>
            </a:r>
            <a:endParaRPr lang="ru-RU" sz="2400" i="1" dirty="0" smtClean="0">
              <a:solidFill>
                <a:srgbClr val="C00000"/>
              </a:solidFill>
              <a:latin typeface="Arial" pitchFamily="34" charset="0"/>
              <a:cs typeface="Arial" pitchFamily="34" charset="0"/>
            </a:endParaRPr>
          </a:p>
          <a:p>
            <a:pPr algn="just">
              <a:buNone/>
            </a:pPr>
            <a:r>
              <a:rPr lang="ru-RU" sz="2400" b="1" i="1" dirty="0" smtClean="0">
                <a:solidFill>
                  <a:srgbClr val="C00000"/>
                </a:solidFill>
                <a:latin typeface="Arial" pitchFamily="34" charset="0"/>
                <a:cs typeface="Arial" pitchFamily="34" charset="0"/>
              </a:rPr>
              <a:t>		</a:t>
            </a:r>
          </a:p>
          <a:p>
            <a:pPr marL="457200" indent="-457200" algn="just"/>
            <a:endParaRPr lang="ru-RU" sz="2400" dirty="0" smtClean="0">
              <a:latin typeface="Times New Roman" pitchFamily="18" charset="0"/>
              <a:cs typeface="Times New Roman" pitchFamily="18" charset="0"/>
            </a:endParaRPr>
          </a:p>
          <a:p>
            <a:pPr marL="457200" indent="-457200" algn="just">
              <a:buAutoNum type="arabicPeriod"/>
            </a:pPr>
            <a:endParaRPr lang="ru-RU"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heckerboard(across)">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checkerboard(across)">
                                      <p:cBhvr>
                                        <p:cTn id="19" dur="500"/>
                                        <p:tgtEl>
                                          <p:spTgt spid="5">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checkerboard(across)">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706090"/>
          </a:xfrm>
        </p:spPr>
        <p:txBody>
          <a:bodyPr>
            <a:noAutofit/>
          </a:bodyPr>
          <a:lstStyle/>
          <a:p>
            <a:r>
              <a:rPr lang="ru-RU" sz="3200" b="1" i="1" dirty="0" smtClean="0">
                <a:solidFill>
                  <a:srgbClr val="C00000"/>
                </a:solidFill>
              </a:rPr>
              <a:t>ДТП с пострадавшими  - уже преступление!</a:t>
            </a:r>
            <a:endParaRPr lang="ru-RU" sz="3200" b="1" i="1" dirty="0">
              <a:solidFill>
                <a:srgbClr val="C00000"/>
              </a:solidFill>
            </a:endParaRPr>
          </a:p>
        </p:txBody>
      </p:sp>
      <p:sp>
        <p:nvSpPr>
          <p:cNvPr id="3" name="Содержимое 2"/>
          <p:cNvSpPr>
            <a:spLocks noGrp="1"/>
          </p:cNvSpPr>
          <p:nvPr>
            <p:ph idx="1"/>
          </p:nvPr>
        </p:nvSpPr>
        <p:spPr>
          <a:xfrm>
            <a:off x="457200" y="1196752"/>
            <a:ext cx="8229600" cy="4929411"/>
          </a:xfrm>
        </p:spPr>
        <p:txBody>
          <a:bodyPr>
            <a:normAutofit lnSpcReduction="10000"/>
          </a:bodyPr>
          <a:lstStyle/>
          <a:p>
            <a:pPr algn="just">
              <a:buNone/>
            </a:pPr>
            <a:r>
              <a:rPr lang="ru-RU" dirty="0" smtClean="0"/>
              <a:t>		</a:t>
            </a:r>
            <a:r>
              <a:rPr lang="ru-RU" sz="2400" b="1" i="1" dirty="0" smtClean="0">
                <a:solidFill>
                  <a:srgbClr val="002060"/>
                </a:solidFill>
                <a:latin typeface="Arial" pitchFamily="34" charset="0"/>
                <a:cs typeface="Arial" pitchFamily="34" charset="0"/>
              </a:rPr>
              <a:t>Нарушение лицом, управляющим механическим транспортным средством (в том числе велосипедом, мопедом, скутером), правил дорожного движения или эксплуатации транспортных средств, повлекшее по неосторожности причинение тяжкого вреда здоровью человека, либо гибель одного или нескольких человек,  может повлечь наказание в виде лишения свободы </a:t>
            </a:r>
            <a:r>
              <a:rPr lang="ru-RU" sz="2400" b="1" i="1" dirty="0" smtClean="0">
                <a:solidFill>
                  <a:srgbClr val="C00000"/>
                </a:solidFill>
                <a:latin typeface="Arial" pitchFamily="34" charset="0"/>
                <a:cs typeface="Arial" pitchFamily="34" charset="0"/>
              </a:rPr>
              <a:t>от 2 до 9 лет</a:t>
            </a:r>
            <a:r>
              <a:rPr lang="ru-RU" sz="2400" b="1" i="1" dirty="0" smtClean="0">
                <a:solidFill>
                  <a:srgbClr val="002060"/>
                </a:solidFill>
                <a:latin typeface="Arial" pitchFamily="34" charset="0"/>
                <a:cs typeface="Arial" pitchFamily="34" charset="0"/>
              </a:rPr>
              <a:t>.</a:t>
            </a:r>
          </a:p>
          <a:p>
            <a:pPr algn="just">
              <a:buNone/>
            </a:pPr>
            <a:r>
              <a:rPr lang="ru-RU" sz="2400" b="1" i="1" dirty="0" smtClean="0">
                <a:solidFill>
                  <a:srgbClr val="002060"/>
                </a:solidFill>
                <a:latin typeface="Arial" pitchFamily="34" charset="0"/>
                <a:cs typeface="Arial" pitchFamily="34" charset="0"/>
              </a:rPr>
              <a:t>		Если водитель при этом был пьян, накажут строже.</a:t>
            </a:r>
          </a:p>
          <a:p>
            <a:pPr algn="just">
              <a:buNone/>
            </a:pPr>
            <a:endParaRPr lang="ru-RU" sz="1800" dirty="0" smtClean="0"/>
          </a:p>
          <a:p>
            <a:pPr algn="ctr">
              <a:buNone/>
            </a:pPr>
            <a:r>
              <a:rPr lang="ru-RU" sz="2000" b="1" i="1" dirty="0" smtClean="0">
                <a:solidFill>
                  <a:srgbClr val="002060"/>
                </a:solidFill>
                <a:latin typeface="Arial" pitchFamily="34" charset="0"/>
                <a:cs typeface="Arial" pitchFamily="34" charset="0"/>
              </a:rPr>
              <a:t>(статья 264 Уголовного кодекса</a:t>
            </a:r>
          </a:p>
          <a:p>
            <a:pPr algn="ctr">
              <a:buNone/>
            </a:pPr>
            <a:r>
              <a:rPr lang="ru-RU" sz="2000" b="1" i="1" dirty="0" smtClean="0">
                <a:solidFill>
                  <a:srgbClr val="002060"/>
                </a:solidFill>
                <a:latin typeface="Arial" pitchFamily="34" charset="0"/>
                <a:cs typeface="Arial" pitchFamily="34" charset="0"/>
              </a:rPr>
              <a:t> Российской Федерации) </a:t>
            </a:r>
          </a:p>
          <a:p>
            <a:endParaRPr lang="ru-RU" dirty="0"/>
          </a:p>
        </p:txBody>
      </p:sp>
      <p:pic>
        <p:nvPicPr>
          <p:cNvPr id="1028" name="Picture 4" descr="http://mt-st.rfclipart.com/image/preview/13-35-bd/prison-bar-in-brick-wall-Download-Royalty-free-Vector-File-EPS-53927.jpg"/>
          <p:cNvPicPr>
            <a:picLocks noChangeAspect="1" noChangeArrowheads="1"/>
          </p:cNvPicPr>
          <p:nvPr/>
        </p:nvPicPr>
        <p:blipFill>
          <a:blip r:embed="rId3" cstate="print"/>
          <a:srcRect/>
          <a:stretch>
            <a:fillRect/>
          </a:stretch>
        </p:blipFill>
        <p:spPr bwMode="auto">
          <a:xfrm>
            <a:off x="7164288" y="5229200"/>
            <a:ext cx="1979712" cy="1628800"/>
          </a:xfrm>
          <a:prstGeom prst="rect">
            <a:avLst/>
          </a:prstGeom>
          <a:noFill/>
        </p:spPr>
      </p:pic>
      <p:pic>
        <p:nvPicPr>
          <p:cNvPr id="1030" name="Picture 6" descr="http://mt-st.rfclipart.com/image/preview/13-35-bd/prison-bar-in-brick-wall-Download-Royalty-free-Vector-File-EPS-53927.jpg"/>
          <p:cNvPicPr>
            <a:picLocks noChangeAspect="1" noChangeArrowheads="1"/>
          </p:cNvPicPr>
          <p:nvPr/>
        </p:nvPicPr>
        <p:blipFill>
          <a:blip r:embed="rId3" cstate="print"/>
          <a:srcRect/>
          <a:stretch>
            <a:fillRect/>
          </a:stretch>
        </p:blipFill>
        <p:spPr bwMode="auto">
          <a:xfrm>
            <a:off x="0" y="5229200"/>
            <a:ext cx="1907704"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42844" y="274638"/>
            <a:ext cx="8858312" cy="1143000"/>
          </a:xfrm>
        </p:spPr>
        <p:txBody>
          <a:bodyPr>
            <a:noAutofit/>
          </a:bodyPr>
          <a:lstStyle/>
          <a:p>
            <a:r>
              <a:rPr lang="ru-RU" sz="4800" b="1" i="1" dirty="0" smtClean="0">
                <a:solidFill>
                  <a:srgbClr val="C00000"/>
                </a:solidFill>
                <a:latin typeface="Arial" pitchFamily="34" charset="0"/>
                <a:cs typeface="Arial" pitchFamily="34" charset="0"/>
              </a:rPr>
              <a:t>Ура! Мне купили скутер!!!</a:t>
            </a:r>
            <a:endParaRPr lang="ru-RU" sz="4800" b="1" i="1"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457200" y="1600200"/>
            <a:ext cx="8229600" cy="5069160"/>
          </a:xfrm>
        </p:spPr>
        <p:txBody>
          <a:bodyPr>
            <a:normAutofit fontScale="70000" lnSpcReduction="20000"/>
          </a:bodyPr>
          <a:lstStyle/>
          <a:p>
            <a:pPr algn="ctr">
              <a:buNone/>
            </a:pPr>
            <a:r>
              <a:rPr lang="ru-RU" sz="6200" b="1" i="1" dirty="0" smtClean="0">
                <a:solidFill>
                  <a:srgbClr val="C00000"/>
                </a:solidFill>
                <a:latin typeface="Arial" pitchFamily="34" charset="0"/>
                <a:cs typeface="Arial" pitchFamily="34" charset="0"/>
              </a:rPr>
              <a:t>Я должен:</a:t>
            </a:r>
          </a:p>
          <a:p>
            <a:pPr>
              <a:buNone/>
            </a:pPr>
            <a:endParaRPr lang="ru-RU" b="1" i="1" dirty="0" smtClean="0">
              <a:solidFill>
                <a:srgbClr val="002060"/>
              </a:solidFill>
              <a:latin typeface="Arial" pitchFamily="34" charset="0"/>
              <a:cs typeface="Arial" pitchFamily="34" charset="0"/>
            </a:endParaRPr>
          </a:p>
          <a:p>
            <a:pPr algn="just">
              <a:buNone/>
            </a:pPr>
            <a:r>
              <a:rPr lang="ru-RU" sz="3400" b="1" i="1" dirty="0" smtClean="0">
                <a:solidFill>
                  <a:srgbClr val="002060"/>
                </a:solidFill>
                <a:latin typeface="Arial" pitchFamily="34" charset="0"/>
                <a:cs typeface="Arial" pitchFamily="34" charset="0"/>
              </a:rPr>
              <a:t>1. Пройти обучение в автошколе.</a:t>
            </a:r>
          </a:p>
          <a:p>
            <a:pPr algn="just">
              <a:buNone/>
            </a:pPr>
            <a:r>
              <a:rPr lang="ru-RU" sz="3400" b="1" i="1" dirty="0" smtClean="0">
                <a:solidFill>
                  <a:srgbClr val="002060"/>
                </a:solidFill>
                <a:latin typeface="Arial" pitchFamily="34" charset="0"/>
                <a:cs typeface="Arial" pitchFamily="34" charset="0"/>
              </a:rPr>
              <a:t>2. Пройти соответствующую медицинскую комиссию и получить заключение о годности к управлению транспортным средством.</a:t>
            </a:r>
          </a:p>
          <a:p>
            <a:pPr algn="just">
              <a:buNone/>
            </a:pPr>
            <a:r>
              <a:rPr lang="ru-RU" sz="3400" b="1" i="1" dirty="0" smtClean="0">
                <a:solidFill>
                  <a:srgbClr val="002060"/>
                </a:solidFill>
                <a:latin typeface="Arial" pitchFamily="34" charset="0"/>
                <a:cs typeface="Arial" pitchFamily="34" charset="0"/>
              </a:rPr>
              <a:t>3. Получить письменное согласие родителей на сдачу экзамена и вручение водительского удостоверения.</a:t>
            </a:r>
          </a:p>
          <a:p>
            <a:pPr algn="just">
              <a:buNone/>
            </a:pPr>
            <a:r>
              <a:rPr lang="ru-RU" sz="3400" b="1" i="1" dirty="0" smtClean="0">
                <a:solidFill>
                  <a:srgbClr val="002060"/>
                </a:solidFill>
                <a:latin typeface="Arial" pitchFamily="34" charset="0"/>
                <a:cs typeface="Arial" pitchFamily="34" charset="0"/>
              </a:rPr>
              <a:t>4. Сдать экзамен сотруднику ГИБДД. </a:t>
            </a:r>
          </a:p>
          <a:p>
            <a:pPr algn="just">
              <a:buNone/>
            </a:pPr>
            <a:r>
              <a:rPr lang="ru-RU" sz="3400" b="1" i="1" dirty="0" smtClean="0">
                <a:solidFill>
                  <a:srgbClr val="002060"/>
                </a:solidFill>
                <a:latin typeface="Arial" pitchFamily="34" charset="0"/>
                <a:cs typeface="Arial" pitchFamily="34" charset="0"/>
              </a:rPr>
              <a:t>5. После успешной сдачи экзамена и по достижении 16 лет – получить       водительское  удостоверение  категории «М» (мопеды).</a:t>
            </a:r>
          </a:p>
          <a:p>
            <a:endParaRPr lang="ru-RU" dirty="0"/>
          </a:p>
        </p:txBody>
      </p:sp>
      <p:pic>
        <p:nvPicPr>
          <p:cNvPr id="1026" name="Picture 2" descr="http://scientificstar.ru/_ph/56/2/740380202.gif"/>
          <p:cNvPicPr>
            <a:picLocks noChangeAspect="1" noChangeArrowheads="1"/>
          </p:cNvPicPr>
          <p:nvPr/>
        </p:nvPicPr>
        <p:blipFill>
          <a:blip r:embed="rId3" cstate="print"/>
          <a:srcRect/>
          <a:stretch>
            <a:fillRect/>
          </a:stretch>
        </p:blipFill>
        <p:spPr bwMode="auto">
          <a:xfrm>
            <a:off x="6572264" y="1071546"/>
            <a:ext cx="2143140" cy="1905000"/>
          </a:xfrm>
          <a:prstGeom prst="rect">
            <a:avLst/>
          </a:prstGeom>
          <a:noFill/>
        </p:spPr>
      </p:pic>
      <p:pic>
        <p:nvPicPr>
          <p:cNvPr id="6" name="Picture 4" descr="http://sportissimo.spb.ru/images/cms/data/coaches/vnimanie2.jpg"/>
          <p:cNvPicPr>
            <a:picLocks noChangeAspect="1" noChangeArrowheads="1"/>
          </p:cNvPicPr>
          <p:nvPr/>
        </p:nvPicPr>
        <p:blipFill>
          <a:blip r:embed="rId4" cstate="print"/>
          <a:srcRect/>
          <a:stretch>
            <a:fillRect/>
          </a:stretch>
        </p:blipFill>
        <p:spPr bwMode="auto">
          <a:xfrm>
            <a:off x="0" y="1124744"/>
            <a:ext cx="1404894" cy="1285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pPr algn="ctr"/>
            <a:r>
              <a:rPr lang="ru-RU" b="1" i="1" dirty="0" smtClean="0">
                <a:solidFill>
                  <a:schemeClr val="accent6">
                    <a:lumMod val="50000"/>
                  </a:schemeClr>
                </a:solidFill>
                <a:latin typeface="Arial" pitchFamily="34" charset="0"/>
                <a:cs typeface="Arial" pitchFamily="34" charset="0"/>
              </a:rPr>
              <a:t>Спасибо за внимание!</a:t>
            </a:r>
            <a:br>
              <a:rPr lang="ru-RU" b="1" i="1" dirty="0" smtClean="0">
                <a:solidFill>
                  <a:schemeClr val="accent6">
                    <a:lumMod val="50000"/>
                  </a:schemeClr>
                </a:solidFill>
                <a:latin typeface="Arial" pitchFamily="34" charset="0"/>
                <a:cs typeface="Arial" pitchFamily="34" charset="0"/>
              </a:rPr>
            </a:br>
            <a:r>
              <a:rPr lang="ru-RU" b="1" i="1" dirty="0" smtClean="0">
                <a:solidFill>
                  <a:srgbClr val="002060"/>
                </a:solidFill>
                <a:latin typeface="Arial" pitchFamily="34" charset="0"/>
                <a:cs typeface="Arial" pitchFamily="34" charset="0"/>
              </a:rPr>
              <a:t>УДАЧИ НА ДОРОГАХ!</a:t>
            </a:r>
            <a:endParaRPr lang="ru-RU" b="1" i="1" dirty="0">
              <a:solidFill>
                <a:srgbClr val="002060"/>
              </a:solidFill>
              <a:latin typeface="Arial" pitchFamily="34" charset="0"/>
              <a:cs typeface="Arial" pitchFamily="34" charset="0"/>
            </a:endParaRPr>
          </a:p>
        </p:txBody>
      </p:sp>
      <p:pic>
        <p:nvPicPr>
          <p:cNvPr id="24578" name="Picture 2" descr="http://www.interfilm.md/imagebucket/2012/06/10/1172_8F377C6.jpg"/>
          <p:cNvPicPr>
            <a:picLocks noChangeAspect="1" noChangeArrowheads="1"/>
          </p:cNvPicPr>
          <p:nvPr/>
        </p:nvPicPr>
        <p:blipFill>
          <a:blip r:embed="rId3" cstate="print"/>
          <a:srcRect/>
          <a:stretch>
            <a:fillRect/>
          </a:stretch>
        </p:blipFill>
        <p:spPr bwMode="auto">
          <a:xfrm>
            <a:off x="0" y="1844825"/>
            <a:ext cx="9144000" cy="5013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285860"/>
          </a:xfrm>
        </p:spPr>
        <p:txBody>
          <a:bodyPr>
            <a:normAutofit/>
          </a:bodyPr>
          <a:lstStyle/>
          <a:p>
            <a:r>
              <a:rPr lang="ru-RU" b="1" dirty="0" smtClean="0"/>
              <a:t>    </a:t>
            </a:r>
            <a:r>
              <a:rPr lang="ru-RU" b="1" dirty="0" smtClean="0">
                <a:solidFill>
                  <a:srgbClr val="C00000"/>
                </a:solidFill>
                <a:latin typeface="Times New Roman" pitchFamily="18" charset="0"/>
                <a:cs typeface="Times New Roman" pitchFamily="18" charset="0"/>
              </a:rPr>
              <a:t>ЧТО ТАКОЕ ВЕЛОСИПЕД?</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90656"/>
            <a:ext cx="8229600" cy="4967302"/>
          </a:xfrm>
        </p:spPr>
        <p:txBody>
          <a:bodyPr>
            <a:normAutofit lnSpcReduction="10000"/>
          </a:bodyPr>
          <a:lstStyle/>
          <a:p>
            <a:pPr algn="just">
              <a:buNone/>
            </a:pPr>
            <a:r>
              <a:rPr lang="ru-RU" b="1" dirty="0" smtClean="0">
                <a:solidFill>
                  <a:srgbClr val="7030A0"/>
                </a:solidFill>
                <a:latin typeface="Times New Roman" pitchFamily="18" charset="0"/>
                <a:cs typeface="Times New Roman" pitchFamily="18" charset="0"/>
              </a:rPr>
              <a:t>               </a:t>
            </a:r>
            <a:r>
              <a:rPr lang="ru-RU" b="1" dirty="0" err="1" smtClean="0">
                <a:solidFill>
                  <a:srgbClr val="C00000"/>
                </a:solidFill>
                <a:latin typeface="Arial" pitchFamily="34" charset="0"/>
                <a:cs typeface="Arial" pitchFamily="34" charset="0"/>
              </a:rPr>
              <a:t>Велосипе́д</a:t>
            </a:r>
            <a:r>
              <a:rPr lang="ru-RU" dirty="0">
                <a:solidFill>
                  <a:srgbClr val="C00000"/>
                </a:solidFill>
                <a:latin typeface="Arial" pitchFamily="34" charset="0"/>
                <a:cs typeface="Arial" pitchFamily="34" charset="0"/>
              </a:rPr>
              <a:t> (</a:t>
            </a:r>
            <a:r>
              <a:rPr lang="ru-RU" dirty="0" smtClean="0">
                <a:solidFill>
                  <a:srgbClr val="C00000"/>
                </a:solidFill>
                <a:latin typeface="Arial" pitchFamily="34" charset="0"/>
                <a:cs typeface="Arial" pitchFamily="34" charset="0"/>
              </a:rPr>
              <a:t>стар. фр.</a:t>
            </a:r>
            <a:r>
              <a:rPr lang="ru-RU" dirty="0">
                <a:solidFill>
                  <a:srgbClr val="C00000"/>
                </a:solidFill>
                <a:latin typeface="Arial" pitchFamily="34" charset="0"/>
                <a:cs typeface="Arial" pitchFamily="34" charset="0"/>
              </a:rPr>
              <a:t>  </a:t>
            </a:r>
            <a:r>
              <a:rPr lang="fr-FR" i="1" dirty="0">
                <a:solidFill>
                  <a:srgbClr val="C00000"/>
                </a:solidFill>
                <a:latin typeface="Arial" pitchFamily="34" charset="0"/>
                <a:cs typeface="Arial" pitchFamily="34" charset="0"/>
              </a:rPr>
              <a:t>vélocipède</a:t>
            </a:r>
            <a:r>
              <a:rPr lang="ru-RU" dirty="0">
                <a:solidFill>
                  <a:srgbClr val="C00000"/>
                </a:solidFill>
                <a:latin typeface="Arial" pitchFamily="34" charset="0"/>
                <a:cs typeface="Arial" pitchFamily="34" charset="0"/>
              </a:rPr>
              <a:t>, от </a:t>
            </a:r>
            <a:r>
              <a:rPr lang="ru-RU" dirty="0" smtClean="0">
                <a:solidFill>
                  <a:srgbClr val="C00000"/>
                </a:solidFill>
                <a:latin typeface="Arial" pitchFamily="34" charset="0"/>
                <a:cs typeface="Arial" pitchFamily="34" charset="0"/>
              </a:rPr>
              <a:t>лат</a:t>
            </a:r>
            <a:r>
              <a:rPr lang="ru-RU" u="sng" dirty="0" smtClean="0">
                <a:solidFill>
                  <a:srgbClr val="C00000"/>
                </a:solidFill>
                <a:latin typeface="Arial" pitchFamily="34" charset="0"/>
                <a:cs typeface="Arial" pitchFamily="34" charset="0"/>
              </a:rPr>
              <a:t>.</a:t>
            </a:r>
            <a:r>
              <a:rPr lang="ru-RU" dirty="0">
                <a:solidFill>
                  <a:srgbClr val="C00000"/>
                </a:solidFill>
                <a:latin typeface="Arial" pitchFamily="34" charset="0"/>
                <a:cs typeface="Arial" pitchFamily="34" charset="0"/>
              </a:rPr>
              <a:t> </a:t>
            </a:r>
            <a:r>
              <a:rPr lang="la-Latn" i="1" dirty="0">
                <a:solidFill>
                  <a:srgbClr val="C00000"/>
                </a:solidFill>
                <a:latin typeface="Arial" pitchFamily="34" charset="0"/>
                <a:cs typeface="Arial" pitchFamily="34" charset="0"/>
              </a:rPr>
              <a:t>vēlōx</a:t>
            </a:r>
            <a:r>
              <a:rPr lang="ru-RU" dirty="0">
                <a:solidFill>
                  <a:srgbClr val="C00000"/>
                </a:solidFill>
                <a:latin typeface="Arial" pitchFamily="34" charset="0"/>
                <a:cs typeface="Arial" pitchFamily="34" charset="0"/>
              </a:rPr>
              <a:t> «быстрый» и </a:t>
            </a:r>
            <a:r>
              <a:rPr lang="la-Latn" i="1" dirty="0">
                <a:solidFill>
                  <a:srgbClr val="C00000"/>
                </a:solidFill>
                <a:latin typeface="Arial" pitchFamily="34" charset="0"/>
                <a:cs typeface="Arial" pitchFamily="34" charset="0"/>
              </a:rPr>
              <a:t>pēs</a:t>
            </a:r>
            <a:r>
              <a:rPr lang="ru-RU" dirty="0">
                <a:solidFill>
                  <a:srgbClr val="C00000"/>
                </a:solidFill>
                <a:latin typeface="Arial" pitchFamily="34" charset="0"/>
                <a:cs typeface="Arial" pitchFamily="34" charset="0"/>
              </a:rPr>
              <a:t> «нога</a:t>
            </a:r>
            <a:r>
              <a:rPr lang="ru-RU" dirty="0" smtClean="0">
                <a:solidFill>
                  <a:srgbClr val="C00000"/>
                </a:solidFill>
                <a:latin typeface="Arial" pitchFamily="34" charset="0"/>
                <a:cs typeface="Arial" pitchFamily="34" charset="0"/>
              </a:rPr>
              <a:t>»).</a:t>
            </a:r>
            <a:r>
              <a:rPr lang="ru-RU" dirty="0">
                <a:solidFill>
                  <a:srgbClr val="C00000"/>
                </a:solidFill>
                <a:latin typeface="Arial" pitchFamily="34" charset="0"/>
                <a:cs typeface="Arial" pitchFamily="34" charset="0"/>
              </a:rPr>
              <a:t> </a:t>
            </a:r>
            <a:endParaRPr lang="ru-RU" dirty="0">
              <a:solidFill>
                <a:srgbClr val="0000FF"/>
              </a:solidFill>
              <a:latin typeface="Arial" pitchFamily="34" charset="0"/>
              <a:cs typeface="Arial" pitchFamily="34" charset="0"/>
            </a:endParaRPr>
          </a:p>
          <a:p>
            <a:pPr algn="just">
              <a:buNone/>
            </a:pPr>
            <a:r>
              <a:rPr lang="ru-RU" dirty="0" smtClean="0">
                <a:latin typeface="Arial" pitchFamily="34" charset="0"/>
                <a:cs typeface="Arial" pitchFamily="34" charset="0"/>
              </a:rPr>
              <a:t>   </a:t>
            </a:r>
          </a:p>
          <a:p>
            <a:pPr algn="just">
              <a:buNone/>
            </a:pPr>
            <a:r>
              <a:rPr lang="ru-RU" b="1" i="1" dirty="0" smtClean="0">
                <a:solidFill>
                  <a:srgbClr val="C00000"/>
                </a:solidFill>
                <a:latin typeface="Arial" pitchFamily="34" charset="0"/>
                <a:cs typeface="Arial" pitchFamily="34" charset="0"/>
              </a:rPr>
              <a:t>               Велосипед - </a:t>
            </a:r>
            <a:r>
              <a:rPr lang="ru-RU" b="1" i="1" dirty="0" smtClean="0">
                <a:solidFill>
                  <a:srgbClr val="002060"/>
                </a:solidFill>
                <a:latin typeface="Arial" pitchFamily="34" charset="0"/>
                <a:cs typeface="Arial" pitchFamily="34" charset="0"/>
              </a:rPr>
              <a:t>транспортное </a:t>
            </a:r>
            <a:r>
              <a:rPr lang="ru-RU" b="1" i="1" dirty="0">
                <a:solidFill>
                  <a:srgbClr val="002060"/>
                </a:solidFill>
                <a:latin typeface="Arial" pitchFamily="34" charset="0"/>
                <a:cs typeface="Arial" pitchFamily="34" charset="0"/>
              </a:rPr>
              <a:t>средство, кроме инвалидных колясок, имеющее два колеса или более и приводимое в движение мускульной силой людей, находящихся на </a:t>
            </a:r>
            <a:r>
              <a:rPr lang="ru-RU" b="1" i="1" dirty="0" smtClean="0">
                <a:solidFill>
                  <a:srgbClr val="002060"/>
                </a:solidFill>
                <a:latin typeface="Arial" pitchFamily="34" charset="0"/>
                <a:cs typeface="Arial" pitchFamily="34" charset="0"/>
              </a:rPr>
              <a:t>нём </a:t>
            </a:r>
            <a:r>
              <a:rPr lang="ru-RU" sz="2000" b="1" i="1" dirty="0" smtClean="0">
                <a:solidFill>
                  <a:srgbClr val="002060"/>
                </a:solidFill>
                <a:latin typeface="Arial" pitchFamily="34" charset="0"/>
                <a:cs typeface="Arial" pitchFamily="34" charset="0"/>
              </a:rPr>
              <a:t>(пункт 1.2 Правил дорожного движения Российской Федерации).</a:t>
            </a:r>
            <a:endParaRPr lang="ru-RU" sz="2000" b="1" i="1" dirty="0">
              <a:solidFill>
                <a:srgbClr val="002060"/>
              </a:solidFill>
              <a:latin typeface="Arial" pitchFamily="34" charset="0"/>
              <a:cs typeface="Arial" pitchFamily="34" charset="0"/>
            </a:endParaRPr>
          </a:p>
          <a:p>
            <a:pPr algn="just"/>
            <a:endParaRPr lang="ru-RU" dirty="0">
              <a:latin typeface="Arial" pitchFamily="34" charset="0"/>
              <a:cs typeface="Arial" pitchFamily="34" charset="0"/>
            </a:endParaRPr>
          </a:p>
        </p:txBody>
      </p:sp>
      <p:pic>
        <p:nvPicPr>
          <p:cNvPr id="19458" name="Picture 2" descr="http://www.digitalmediatree.com/library/image/88/fiets345.gif"/>
          <p:cNvPicPr>
            <a:picLocks noChangeAspect="1" noChangeArrowheads="1" noCrop="1"/>
          </p:cNvPicPr>
          <p:nvPr/>
        </p:nvPicPr>
        <p:blipFill>
          <a:blip r:embed="rId3" cstate="print"/>
          <a:srcRect/>
          <a:stretch>
            <a:fillRect/>
          </a:stretch>
        </p:blipFill>
        <p:spPr bwMode="auto">
          <a:xfrm>
            <a:off x="214282" y="642918"/>
            <a:ext cx="1357322" cy="142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214290"/>
            <a:ext cx="8229600" cy="714380"/>
          </a:xfrm>
        </p:spPr>
        <p:txBody>
          <a:bodyPr>
            <a:normAutofit/>
          </a:bodyPr>
          <a:lstStyle/>
          <a:p>
            <a:r>
              <a:rPr lang="ru-RU" sz="4000" b="1" i="1" dirty="0" smtClean="0">
                <a:solidFill>
                  <a:srgbClr val="C00000"/>
                </a:solidFill>
                <a:latin typeface="Times New Roman" pitchFamily="18" charset="0"/>
                <a:cs typeface="Times New Roman" pitchFamily="18" charset="0"/>
              </a:rPr>
              <a:t>Где можно ездить велосипедисту?</a:t>
            </a:r>
            <a:endParaRPr lang="ru-RU" sz="4000" b="1" i="1" dirty="0">
              <a:solidFill>
                <a:srgbClr val="C00000"/>
              </a:solidFill>
              <a:latin typeface="Times New Roman" pitchFamily="18" charset="0"/>
              <a:cs typeface="Times New Roman" pitchFamily="18" charset="0"/>
            </a:endParaRPr>
          </a:p>
        </p:txBody>
      </p:sp>
      <p:sp>
        <p:nvSpPr>
          <p:cNvPr id="6" name="Содержимое 5"/>
          <p:cNvSpPr>
            <a:spLocks noGrp="1"/>
          </p:cNvSpPr>
          <p:nvPr>
            <p:ph sz="half" idx="2"/>
          </p:nvPr>
        </p:nvSpPr>
        <p:spPr>
          <a:xfrm>
            <a:off x="251520" y="1142984"/>
            <a:ext cx="8749636" cy="5211941"/>
          </a:xfrm>
        </p:spPr>
        <p:txBody>
          <a:bodyPr>
            <a:normAutofit/>
          </a:bodyPr>
          <a:lstStyle/>
          <a:p>
            <a:pPr algn="just">
              <a:buNone/>
            </a:pPr>
            <a:r>
              <a:rPr lang="ru-RU" b="1" i="1" dirty="0" smtClean="0">
                <a:solidFill>
                  <a:srgbClr val="C00000"/>
                </a:solidFill>
                <a:latin typeface="Arial" pitchFamily="34" charset="0"/>
                <a:cs typeface="Arial" pitchFamily="34" charset="0"/>
              </a:rPr>
              <a:t>Пункт 24.1 ПДД.</a:t>
            </a:r>
          </a:p>
          <a:p>
            <a:pPr algn="just"/>
            <a:endParaRPr lang="ru-RU" b="1" i="1" dirty="0" smtClean="0">
              <a:solidFill>
                <a:schemeClr val="tx2">
                  <a:lumMod val="50000"/>
                </a:schemeClr>
              </a:solidFill>
              <a:latin typeface="Arial" pitchFamily="34" charset="0"/>
              <a:cs typeface="Arial" pitchFamily="34" charset="0"/>
            </a:endParaRPr>
          </a:p>
          <a:p>
            <a:pPr algn="just">
              <a:buNone/>
            </a:pPr>
            <a:r>
              <a:rPr lang="ru-RU" sz="2400" b="1" i="1" dirty="0" smtClean="0">
                <a:solidFill>
                  <a:schemeClr val="tx2">
                    <a:lumMod val="50000"/>
                  </a:schemeClr>
                </a:solidFill>
                <a:latin typeface="Arial" pitchFamily="34" charset="0"/>
                <a:cs typeface="Arial" pitchFamily="34" charset="0"/>
              </a:rPr>
              <a:t>		Движение велосипедистов в возрасте </a:t>
            </a:r>
            <a:r>
              <a:rPr lang="ru-RU" sz="2400" b="1" i="1" dirty="0" smtClean="0">
                <a:solidFill>
                  <a:srgbClr val="C00000"/>
                </a:solidFill>
                <a:latin typeface="Arial" pitchFamily="34" charset="0"/>
                <a:cs typeface="Arial" pitchFamily="34" charset="0"/>
              </a:rPr>
              <a:t>старше 14 лет </a:t>
            </a:r>
            <a:r>
              <a:rPr lang="ru-RU" sz="2400" b="1" i="1" dirty="0" smtClean="0">
                <a:solidFill>
                  <a:schemeClr val="tx2">
                    <a:lumMod val="50000"/>
                  </a:schemeClr>
                </a:solidFill>
                <a:latin typeface="Arial" pitchFamily="34" charset="0"/>
                <a:cs typeface="Arial" pitchFamily="34" charset="0"/>
              </a:rPr>
              <a:t>должно осуществляться по велосипедной, </a:t>
            </a:r>
            <a:r>
              <a:rPr lang="ru-RU" sz="2400" b="1" i="1" dirty="0" err="1" smtClean="0">
                <a:solidFill>
                  <a:schemeClr val="tx2">
                    <a:lumMod val="50000"/>
                  </a:schemeClr>
                </a:solidFill>
                <a:latin typeface="Arial" pitchFamily="34" charset="0"/>
                <a:cs typeface="Arial" pitchFamily="34" charset="0"/>
              </a:rPr>
              <a:t>велопешеходной</a:t>
            </a:r>
            <a:r>
              <a:rPr lang="ru-RU" sz="2400" b="1" i="1" dirty="0" smtClean="0">
                <a:solidFill>
                  <a:schemeClr val="tx2">
                    <a:lumMod val="50000"/>
                  </a:schemeClr>
                </a:solidFill>
                <a:latin typeface="Arial" pitchFamily="34" charset="0"/>
                <a:cs typeface="Arial" pitchFamily="34" charset="0"/>
              </a:rPr>
              <a:t> дорожкам или полосе для велосипедистов.</a:t>
            </a:r>
          </a:p>
          <a:p>
            <a:pPr algn="just">
              <a:buNone/>
            </a:pPr>
            <a:endParaRPr lang="ru-RU" b="1" i="1" dirty="0" smtClean="0">
              <a:solidFill>
                <a:schemeClr val="tx2">
                  <a:lumMod val="50000"/>
                </a:schemeClr>
              </a:solidFill>
            </a:endParaRPr>
          </a:p>
          <a:p>
            <a:pPr algn="just"/>
            <a:endParaRPr lang="ru-RU" b="1" i="1" dirty="0">
              <a:solidFill>
                <a:schemeClr val="tx2">
                  <a:lumMod val="50000"/>
                </a:schemeClr>
              </a:solidFill>
            </a:endParaRPr>
          </a:p>
        </p:txBody>
      </p:sp>
      <p:pic>
        <p:nvPicPr>
          <p:cNvPr id="13314" name="Picture 2" descr="http://im2-tub-ru.yandex.net/i?id=efe127d944d40b7c8c7815051bcb8898-15-144&amp;n=33&amp;h=210"/>
          <p:cNvPicPr>
            <a:picLocks noChangeAspect="1" noChangeArrowheads="1"/>
          </p:cNvPicPr>
          <p:nvPr/>
        </p:nvPicPr>
        <p:blipFill>
          <a:blip r:embed="rId3" cstate="print"/>
          <a:srcRect/>
          <a:stretch>
            <a:fillRect/>
          </a:stretch>
        </p:blipFill>
        <p:spPr bwMode="auto">
          <a:xfrm>
            <a:off x="3131840" y="4221088"/>
            <a:ext cx="2447925" cy="2000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heckerboard(across)">
                                      <p:cBhvr>
                                        <p:cTn id="14" dur="500"/>
                                        <p:tgtEl>
                                          <p:spTgt spid="6">
                                            <p:txEl>
                                              <p:pRg st="0" end="0"/>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214290"/>
            <a:ext cx="8229600" cy="1000132"/>
          </a:xfrm>
        </p:spPr>
        <p:txBody>
          <a:bodyPr>
            <a:normAutofit/>
          </a:bodyPr>
          <a:lstStyle/>
          <a:p>
            <a:pPr algn="just"/>
            <a:r>
              <a:rPr lang="ru-RU" sz="2800" b="1" i="1" dirty="0" smtClean="0">
                <a:solidFill>
                  <a:srgbClr val="C00000"/>
                </a:solidFill>
                <a:latin typeface="Arial" pitchFamily="34" charset="0"/>
                <a:cs typeface="Arial" pitchFamily="34" charset="0"/>
              </a:rPr>
              <a:t>Где еще можно ездить велосипедисту старше 14 лет?</a:t>
            </a:r>
            <a:endParaRPr lang="ru-RU" sz="2800" b="1" i="1" dirty="0">
              <a:solidFill>
                <a:srgbClr val="C00000"/>
              </a:solidFill>
              <a:latin typeface="Arial" pitchFamily="34" charset="0"/>
              <a:cs typeface="Arial" pitchFamily="34" charset="0"/>
            </a:endParaRPr>
          </a:p>
        </p:txBody>
      </p:sp>
      <p:sp>
        <p:nvSpPr>
          <p:cNvPr id="6" name="Содержимое 5"/>
          <p:cNvSpPr>
            <a:spLocks noGrp="1"/>
          </p:cNvSpPr>
          <p:nvPr>
            <p:ph idx="1"/>
          </p:nvPr>
        </p:nvSpPr>
        <p:spPr>
          <a:xfrm>
            <a:off x="214282" y="1285860"/>
            <a:ext cx="8472518" cy="5429288"/>
          </a:xfrm>
        </p:spPr>
        <p:txBody>
          <a:bodyPr>
            <a:normAutofit/>
          </a:bodyPr>
          <a:lstStyle/>
          <a:p>
            <a:pPr marL="514350" indent="-514350" algn="just">
              <a:buNone/>
            </a:pPr>
            <a:r>
              <a:rPr lang="ru-RU" dirty="0" smtClean="0"/>
              <a:t>-  </a:t>
            </a:r>
            <a:r>
              <a:rPr lang="ru-RU" sz="2400" b="1" i="1" dirty="0" smtClean="0">
                <a:solidFill>
                  <a:schemeClr val="accent1">
                    <a:lumMod val="50000"/>
                  </a:schemeClr>
                </a:solidFill>
                <a:latin typeface="Arial" pitchFamily="34" charset="0"/>
                <a:cs typeface="Arial" pitchFamily="34" charset="0"/>
              </a:rPr>
              <a:t>по правому краю проезжей части;</a:t>
            </a:r>
          </a:p>
          <a:p>
            <a:pPr marL="514350" indent="-514350" algn="just">
              <a:buNone/>
            </a:pPr>
            <a:r>
              <a:rPr lang="ru-RU" sz="2400" b="1" i="1" dirty="0" smtClean="0">
                <a:solidFill>
                  <a:schemeClr val="accent1">
                    <a:lumMod val="50000"/>
                  </a:schemeClr>
                </a:solidFill>
                <a:latin typeface="Arial" pitchFamily="34" charset="0"/>
                <a:cs typeface="Arial" pitchFamily="34" charset="0"/>
              </a:rPr>
              <a:t>-  по обочине;</a:t>
            </a:r>
          </a:p>
          <a:p>
            <a:pPr marL="514350" indent="-514350" algn="just">
              <a:buNone/>
            </a:pPr>
            <a:r>
              <a:rPr lang="ru-RU" sz="2400" b="1" i="1" dirty="0" smtClean="0">
                <a:solidFill>
                  <a:schemeClr val="accent1">
                    <a:lumMod val="50000"/>
                  </a:schemeClr>
                </a:solidFill>
                <a:latin typeface="Arial" pitchFamily="34" charset="0"/>
                <a:cs typeface="Arial" pitchFamily="34" charset="0"/>
              </a:rPr>
              <a:t>- по тротуару или пешеходной дорожке </a:t>
            </a:r>
            <a:r>
              <a:rPr lang="ru-RU" sz="2400" b="1" i="1" u="sng" dirty="0" smtClean="0">
                <a:solidFill>
                  <a:schemeClr val="accent1">
                    <a:lumMod val="50000"/>
                  </a:schemeClr>
                </a:solidFill>
                <a:latin typeface="Arial" pitchFamily="34" charset="0"/>
                <a:cs typeface="Arial" pitchFamily="34" charset="0"/>
              </a:rPr>
              <a:t>в следующих случаях:</a:t>
            </a:r>
          </a:p>
          <a:p>
            <a:pPr marL="514350" indent="-514350" algn="just">
              <a:buNone/>
            </a:pPr>
            <a:r>
              <a:rPr lang="ru-RU" sz="2400" b="1" i="1" dirty="0" smtClean="0">
                <a:solidFill>
                  <a:schemeClr val="accent1">
                    <a:lumMod val="50000"/>
                  </a:schemeClr>
                </a:solidFill>
                <a:latin typeface="Arial" pitchFamily="34" charset="0"/>
                <a:cs typeface="Arial" pitchFamily="34" charset="0"/>
              </a:rPr>
              <a:t>- отсутствуют велосипедная и </a:t>
            </a:r>
            <a:r>
              <a:rPr lang="ru-RU" sz="2400" b="1" i="1" dirty="0" err="1" smtClean="0">
                <a:solidFill>
                  <a:schemeClr val="accent1">
                    <a:lumMod val="50000"/>
                  </a:schemeClr>
                </a:solidFill>
                <a:latin typeface="Arial" pitchFamily="34" charset="0"/>
                <a:cs typeface="Arial" pitchFamily="34" charset="0"/>
              </a:rPr>
              <a:t>велопешеходная</a:t>
            </a:r>
            <a:r>
              <a:rPr lang="ru-RU" sz="2400" b="1" i="1" dirty="0" smtClean="0">
                <a:solidFill>
                  <a:schemeClr val="accent1">
                    <a:lumMod val="50000"/>
                  </a:schemeClr>
                </a:solidFill>
                <a:latin typeface="Arial" pitchFamily="34" charset="0"/>
                <a:cs typeface="Arial" pitchFamily="34" charset="0"/>
              </a:rPr>
              <a:t> дорожки, полоса для велосипедистов, либо нет возможности двигаться по ним и по правому краю проезжей части или по обочине;</a:t>
            </a:r>
          </a:p>
          <a:p>
            <a:pPr marL="514350" indent="-514350" algn="just">
              <a:buNone/>
            </a:pPr>
            <a:r>
              <a:rPr lang="ru-RU" sz="2400" b="1" i="1" dirty="0" smtClean="0">
                <a:solidFill>
                  <a:schemeClr val="accent1">
                    <a:lumMod val="50000"/>
                  </a:schemeClr>
                </a:solidFill>
                <a:latin typeface="Arial" pitchFamily="34" charset="0"/>
                <a:cs typeface="Arial" pitchFamily="34" charset="0"/>
              </a:rPr>
              <a:t>- велосипедист сопровождает велосипедиста в возрасте до 7 лет, либо перевозит ребенка в возрасте до 7 лет на дополнительном сиденье, в велоколяске.</a:t>
            </a:r>
          </a:p>
          <a:p>
            <a:pPr marL="514350" indent="-514350" algn="ctr">
              <a:buNone/>
            </a:pPr>
            <a:r>
              <a:rPr lang="ru-RU" sz="2400" b="1" i="1" dirty="0" smtClean="0">
                <a:solidFill>
                  <a:srgbClr val="C00000"/>
                </a:solidFill>
                <a:latin typeface="Arial" pitchFamily="34" charset="0"/>
                <a:cs typeface="Arial" pitchFamily="34" charset="0"/>
              </a:rPr>
              <a:t>Пункт 24.2 ПДД</a:t>
            </a:r>
            <a:endParaRPr lang="ru-RU" sz="2400" b="1" i="1" dirty="0">
              <a:solidFill>
                <a:srgbClr val="C00000"/>
              </a:solidFill>
              <a:latin typeface="Arial" pitchFamily="34" charset="0"/>
              <a:cs typeface="Arial" pitchFamily="34" charset="0"/>
            </a:endParaRPr>
          </a:p>
        </p:txBody>
      </p:sp>
      <p:pic>
        <p:nvPicPr>
          <p:cNvPr id="34818" name="Picture 2" descr="http://www.gifmania.com.ua/Animated-Gifs-Lyudy/Animations-Men/Images-Sport-Men/Sport-Men-77824.gif"/>
          <p:cNvPicPr>
            <a:picLocks noChangeAspect="1" noChangeArrowheads="1" noCrop="1"/>
          </p:cNvPicPr>
          <p:nvPr/>
        </p:nvPicPr>
        <p:blipFill>
          <a:blip r:embed="rId3" cstate="print"/>
          <a:srcRect/>
          <a:stretch>
            <a:fillRect/>
          </a:stretch>
        </p:blipFill>
        <p:spPr bwMode="auto">
          <a:xfrm>
            <a:off x="7072330" y="785794"/>
            <a:ext cx="1428760" cy="1500198"/>
          </a:xfrm>
          <a:prstGeom prst="rect">
            <a:avLst/>
          </a:prstGeom>
          <a:noFill/>
        </p:spPr>
      </p:pic>
      <p:pic>
        <p:nvPicPr>
          <p:cNvPr id="34820" name="Picture 4" descr="http://nsa08.casimages.com/img/2009/09/04/090904075745239719.gif"/>
          <p:cNvPicPr>
            <a:picLocks noChangeAspect="1" noChangeArrowheads="1" noCrop="1"/>
          </p:cNvPicPr>
          <p:nvPr/>
        </p:nvPicPr>
        <p:blipFill>
          <a:blip r:embed="rId4" cstate="print"/>
          <a:srcRect/>
          <a:stretch>
            <a:fillRect/>
          </a:stretch>
        </p:blipFill>
        <p:spPr bwMode="auto">
          <a:xfrm>
            <a:off x="7572396" y="5786454"/>
            <a:ext cx="1428739" cy="10715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checkerboard(across)">
                                      <p:cBhvr>
                                        <p:cTn id="35" dur="500"/>
                                        <p:tgtEl>
                                          <p:spTgt spid="6">
                                            <p:txEl>
                                              <p:pRg st="3" end="3"/>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checkerboard(across)">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Содержимое 3"/>
          <p:cNvSpPr>
            <a:spLocks noGrp="1"/>
          </p:cNvSpPr>
          <p:nvPr>
            <p:ph sz="half" idx="1"/>
          </p:nvPr>
        </p:nvSpPr>
        <p:spPr>
          <a:xfrm>
            <a:off x="3214678" y="357166"/>
            <a:ext cx="5719010" cy="6500834"/>
          </a:xfrm>
        </p:spPr>
        <p:txBody>
          <a:bodyPr>
            <a:noAutofit/>
          </a:bodyPr>
          <a:lstStyle/>
          <a:p>
            <a:pPr>
              <a:buNone/>
            </a:pPr>
            <a:r>
              <a:rPr lang="ru-RU" sz="2000" b="1" i="1" dirty="0" smtClean="0">
                <a:solidFill>
                  <a:srgbClr val="002060"/>
                </a:solidFill>
              </a:rPr>
              <a:t>	    </a:t>
            </a:r>
            <a:r>
              <a:rPr lang="ru-RU" sz="3600" b="1" i="1" dirty="0" smtClean="0">
                <a:latin typeface="Arial" pitchFamily="34" charset="0"/>
                <a:cs typeface="Arial" pitchFamily="34" charset="0"/>
              </a:rPr>
              <a:t>А если темно?      </a:t>
            </a:r>
          </a:p>
          <a:p>
            <a:pPr>
              <a:buNone/>
            </a:pPr>
            <a:r>
              <a:rPr lang="ru-RU" sz="3600" b="1" i="1" dirty="0" smtClean="0">
                <a:latin typeface="Arial" pitchFamily="34" charset="0"/>
                <a:cs typeface="Arial" pitchFamily="34" charset="0"/>
              </a:rPr>
              <a:t>        </a:t>
            </a:r>
          </a:p>
          <a:p>
            <a:pPr>
              <a:buNone/>
            </a:pPr>
            <a:endParaRPr lang="ru-RU" sz="2000" b="1" i="1" dirty="0" smtClean="0">
              <a:solidFill>
                <a:srgbClr val="002060"/>
              </a:solidFill>
              <a:latin typeface="Arial" pitchFamily="34" charset="0"/>
              <a:cs typeface="Arial" pitchFamily="34" charset="0"/>
            </a:endParaRPr>
          </a:p>
          <a:p>
            <a:pPr>
              <a:buNone/>
            </a:pPr>
            <a:r>
              <a:rPr lang="ru-RU" sz="2000" b="1" i="1" dirty="0" smtClean="0">
                <a:solidFill>
                  <a:srgbClr val="002060"/>
                </a:solidFill>
                <a:latin typeface="Arial" pitchFamily="34" charset="0"/>
                <a:cs typeface="Arial" pitchFamily="34" charset="0"/>
              </a:rPr>
              <a:t>        </a:t>
            </a:r>
            <a:r>
              <a:rPr lang="ru-RU" sz="2400" i="1" dirty="0" smtClean="0">
                <a:solidFill>
                  <a:srgbClr val="002060"/>
                </a:solidFill>
                <a:latin typeface="Arial" pitchFamily="34" charset="0"/>
                <a:cs typeface="Arial" pitchFamily="34" charset="0"/>
              </a:rPr>
              <a:t>	</a:t>
            </a:r>
            <a:r>
              <a:rPr lang="ru-RU" sz="2400" b="1" i="1" dirty="0" smtClean="0">
                <a:solidFill>
                  <a:srgbClr val="002060"/>
                </a:solidFill>
                <a:latin typeface="Arial" pitchFamily="34" charset="0"/>
                <a:cs typeface="Arial" pitchFamily="34" charset="0"/>
              </a:rPr>
              <a:t>При движении в </a:t>
            </a:r>
            <a:r>
              <a:rPr lang="ru-RU" sz="2400" b="1" i="1" dirty="0" smtClean="0">
                <a:solidFill>
                  <a:srgbClr val="C00000"/>
                </a:solidFill>
                <a:latin typeface="Arial" pitchFamily="34" charset="0"/>
                <a:cs typeface="Arial" pitchFamily="34" charset="0"/>
              </a:rPr>
              <a:t>тёмное время суток или в условиях недостаточной видимости </a:t>
            </a:r>
            <a:r>
              <a:rPr lang="ru-RU" sz="2400" b="1" i="1" dirty="0" smtClean="0">
                <a:solidFill>
                  <a:srgbClr val="002060"/>
                </a:solidFill>
                <a:latin typeface="Arial" pitchFamily="34" charset="0"/>
                <a:cs typeface="Arial" pitchFamily="34" charset="0"/>
              </a:rPr>
              <a:t>велосипедистам рекомендуется иметь при себе предметы со </a:t>
            </a:r>
            <a:r>
              <a:rPr lang="ru-RU" sz="2400" b="1" i="1" dirty="0" err="1" smtClean="0">
                <a:solidFill>
                  <a:srgbClr val="002060"/>
                </a:solidFill>
                <a:latin typeface="Arial" pitchFamily="34" charset="0"/>
                <a:cs typeface="Arial" pitchFamily="34" charset="0"/>
              </a:rPr>
              <a:t>световозвращающими</a:t>
            </a:r>
            <a:r>
              <a:rPr lang="ru-RU" sz="2400" b="1" i="1" dirty="0" smtClean="0">
                <a:solidFill>
                  <a:srgbClr val="002060"/>
                </a:solidFill>
                <a:latin typeface="Arial" pitchFamily="34" charset="0"/>
                <a:cs typeface="Arial" pitchFamily="34" charset="0"/>
              </a:rPr>
              <a:t> элементами и  обеспечивать видимость этих элементов водителями других транспортных средств. </a:t>
            </a:r>
          </a:p>
          <a:p>
            <a:pPr>
              <a:buNone/>
            </a:pPr>
            <a:endParaRPr lang="ru-RU" sz="2400" b="1" i="1" dirty="0" smtClean="0">
              <a:solidFill>
                <a:srgbClr val="002060"/>
              </a:solidFill>
              <a:latin typeface="Arial" pitchFamily="34" charset="0"/>
              <a:cs typeface="Arial" pitchFamily="34" charset="0"/>
            </a:endParaRPr>
          </a:p>
          <a:p>
            <a:pPr>
              <a:buNone/>
            </a:pPr>
            <a:r>
              <a:rPr lang="ru-RU" sz="2400" b="1" i="1" dirty="0" smtClean="0">
                <a:solidFill>
                  <a:srgbClr val="002060"/>
                </a:solidFill>
                <a:latin typeface="Arial" pitchFamily="34" charset="0"/>
                <a:cs typeface="Arial" pitchFamily="34" charset="0"/>
              </a:rPr>
              <a:t>              Пункт 24.10 ПДД</a:t>
            </a:r>
          </a:p>
          <a:p>
            <a:pPr>
              <a:buNone/>
            </a:pPr>
            <a:endParaRPr lang="ru-RU" sz="2400" b="1" i="1" dirty="0">
              <a:solidFill>
                <a:srgbClr val="002060"/>
              </a:solidFill>
              <a:latin typeface="Arial" pitchFamily="34" charset="0"/>
              <a:cs typeface="Arial" pitchFamily="34" charset="0"/>
            </a:endParaRPr>
          </a:p>
        </p:txBody>
      </p:sp>
      <p:pic>
        <p:nvPicPr>
          <p:cNvPr id="5" name="Picture 6" descr="http://vi.ill.in.ua/m/950x0/695858.jpg"/>
          <p:cNvPicPr>
            <a:picLocks noChangeAspect="1" noChangeArrowheads="1"/>
          </p:cNvPicPr>
          <p:nvPr/>
        </p:nvPicPr>
        <p:blipFill>
          <a:blip r:embed="rId3" cstate="print"/>
          <a:srcRect/>
          <a:stretch>
            <a:fillRect/>
          </a:stretch>
        </p:blipFill>
        <p:spPr bwMode="auto">
          <a:xfrm>
            <a:off x="0" y="1714488"/>
            <a:ext cx="3500430" cy="2786057"/>
          </a:xfrm>
          <a:prstGeom prst="rect">
            <a:avLst/>
          </a:prstGeom>
          <a:noFill/>
        </p:spPr>
      </p:pic>
      <p:pic>
        <p:nvPicPr>
          <p:cNvPr id="6" name="Picture 2" descr="http://s01.yapfiles.ru/files/411531/Fon2.gif"/>
          <p:cNvPicPr>
            <a:picLocks noChangeAspect="1" noChangeArrowheads="1" noCrop="1"/>
          </p:cNvPicPr>
          <p:nvPr/>
        </p:nvPicPr>
        <p:blipFill>
          <a:blip r:embed="rId4" cstate="print"/>
          <a:srcRect/>
          <a:stretch>
            <a:fillRect/>
          </a:stretch>
        </p:blipFill>
        <p:spPr bwMode="auto">
          <a:xfrm>
            <a:off x="0" y="0"/>
            <a:ext cx="3500430" cy="1785926"/>
          </a:xfrm>
          <a:prstGeom prst="rect">
            <a:avLst/>
          </a:prstGeom>
          <a:noFill/>
        </p:spPr>
      </p:pic>
      <p:pic>
        <p:nvPicPr>
          <p:cNvPr id="7" name="Picture 4" descr="http://sportissimo.spb.ru/images/cms/data/coaches/vnimanie2.jpg"/>
          <p:cNvPicPr>
            <a:picLocks noChangeAspect="1" noChangeArrowheads="1"/>
          </p:cNvPicPr>
          <p:nvPr/>
        </p:nvPicPr>
        <p:blipFill>
          <a:blip r:embed="rId5" cstate="print"/>
          <a:srcRect/>
          <a:stretch>
            <a:fillRect/>
          </a:stretch>
        </p:blipFill>
        <p:spPr bwMode="auto">
          <a:xfrm>
            <a:off x="7572396" y="0"/>
            <a:ext cx="1404894" cy="1643050"/>
          </a:xfrm>
          <a:prstGeom prst="rect">
            <a:avLst/>
          </a:prstGeom>
          <a:noFill/>
        </p:spPr>
      </p:pic>
      <p:pic>
        <p:nvPicPr>
          <p:cNvPr id="5124" name="Picture 4" descr="http://img-fotki.yandex.ru/get/6518/114562670.4f/0_96800_d787c7ed_L.jpg"/>
          <p:cNvPicPr>
            <a:picLocks noChangeAspect="1" noChangeArrowheads="1" noCrop="1"/>
          </p:cNvPicPr>
          <p:nvPr/>
        </p:nvPicPr>
        <p:blipFill>
          <a:blip r:embed="rId6" cstate="print"/>
          <a:srcRect/>
          <a:stretch>
            <a:fillRect/>
          </a:stretch>
        </p:blipFill>
        <p:spPr bwMode="auto">
          <a:xfrm>
            <a:off x="0" y="4357694"/>
            <a:ext cx="3500430" cy="25003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checkerboard(across)">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 name="Picture 10" descr="http://img1.liveinternet.ru/images/attach/c/8/101/776/101776281_4360286_99px_ru_avatar_108821_devushka_s_parnem_edet_na_velosipede.gif"/>
          <p:cNvPicPr>
            <a:picLocks noChangeAspect="1" noChangeArrowheads="1" noCrop="1"/>
          </p:cNvPicPr>
          <p:nvPr/>
        </p:nvPicPr>
        <p:blipFill>
          <a:blip r:embed="rId3" cstate="print"/>
          <a:srcRect/>
          <a:stretch>
            <a:fillRect/>
          </a:stretch>
        </p:blipFill>
        <p:spPr bwMode="auto">
          <a:xfrm>
            <a:off x="428596" y="3857628"/>
            <a:ext cx="1857388" cy="2071692"/>
          </a:xfrm>
          <a:prstGeom prst="rect">
            <a:avLst/>
          </a:prstGeom>
          <a:noFill/>
        </p:spPr>
      </p:pic>
      <p:pic>
        <p:nvPicPr>
          <p:cNvPr id="7" name="Picture 8" descr="http://enek.users.photofile.ru/photo/enek/3362076/large/72610460.jpg"/>
          <p:cNvPicPr>
            <a:picLocks noChangeAspect="1" noChangeArrowheads="1"/>
          </p:cNvPicPr>
          <p:nvPr/>
        </p:nvPicPr>
        <p:blipFill>
          <a:blip r:embed="rId4" cstate="print"/>
          <a:srcRect/>
          <a:stretch>
            <a:fillRect/>
          </a:stretch>
        </p:blipFill>
        <p:spPr bwMode="auto">
          <a:xfrm>
            <a:off x="214282" y="1071546"/>
            <a:ext cx="2795580" cy="2000264"/>
          </a:xfrm>
          <a:prstGeom prst="rect">
            <a:avLst/>
          </a:prstGeom>
          <a:noFill/>
        </p:spPr>
      </p:pic>
      <p:sp>
        <p:nvSpPr>
          <p:cNvPr id="5" name="Заголовок 4"/>
          <p:cNvSpPr>
            <a:spLocks noGrp="1"/>
          </p:cNvSpPr>
          <p:nvPr>
            <p:ph type="title"/>
          </p:nvPr>
        </p:nvSpPr>
        <p:spPr>
          <a:xfrm>
            <a:off x="0" y="0"/>
            <a:ext cx="9144000" cy="1428736"/>
          </a:xfrm>
        </p:spPr>
        <p:txBody>
          <a:bodyPr>
            <a:normAutofit fontScale="90000"/>
          </a:bodyPr>
          <a:lstStyle/>
          <a:p>
            <a:pPr algn="ctr"/>
            <a:r>
              <a:rPr lang="ru-RU" sz="4000" b="1" i="1" dirty="0" smtClean="0">
                <a:solidFill>
                  <a:srgbClr val="C00000"/>
                </a:solidFill>
                <a:latin typeface="Arial" pitchFamily="34" charset="0"/>
                <a:cs typeface="Arial" pitchFamily="34" charset="0"/>
              </a:rPr>
              <a:t>ВЕЛОСИПЕДИСТУ З А П Р Е Щ Е Н О !</a:t>
            </a:r>
            <a:r>
              <a:rPr lang="en-US" sz="4400" b="1" dirty="0" smtClean="0">
                <a:solidFill>
                  <a:srgbClr val="C00000"/>
                </a:solidFill>
                <a:latin typeface="Times New Roman" pitchFamily="18" charset="0"/>
                <a:cs typeface="Times New Roman" pitchFamily="18" charset="0"/>
              </a:rPr>
              <a:t/>
            </a:r>
            <a:br>
              <a:rPr lang="en-US" sz="4400" b="1" dirty="0" smtClean="0">
                <a:solidFill>
                  <a:srgbClr val="C00000"/>
                </a:solidFill>
                <a:latin typeface="Times New Roman" pitchFamily="18" charset="0"/>
                <a:cs typeface="Times New Roman" pitchFamily="18" charset="0"/>
              </a:rPr>
            </a:br>
            <a:r>
              <a:rPr lang="ru-RU" sz="2200" b="1" i="1" dirty="0" smtClean="0">
                <a:solidFill>
                  <a:srgbClr val="C00000"/>
                </a:solidFill>
                <a:latin typeface="Times New Roman" pitchFamily="18" charset="0"/>
                <a:cs typeface="Times New Roman" pitchFamily="18" charset="0"/>
              </a:rPr>
              <a:t>(извлечение из пункта 24.8 ПДД)</a:t>
            </a:r>
            <a:endParaRPr lang="ru-RU" sz="2200" b="1" i="1" dirty="0">
              <a:solidFill>
                <a:srgbClr val="C00000"/>
              </a:solidFill>
              <a:latin typeface="Times New Roman" pitchFamily="18" charset="0"/>
              <a:cs typeface="Times New Roman" pitchFamily="18" charset="0"/>
            </a:endParaRPr>
          </a:p>
        </p:txBody>
      </p:sp>
      <p:sp>
        <p:nvSpPr>
          <p:cNvPr id="6" name="Прямоугольник 5"/>
          <p:cNvSpPr/>
          <p:nvPr/>
        </p:nvSpPr>
        <p:spPr>
          <a:xfrm>
            <a:off x="428596" y="1357299"/>
            <a:ext cx="8501122" cy="5632311"/>
          </a:xfrm>
          <a:prstGeom prst="rect">
            <a:avLst/>
          </a:prstGeom>
        </p:spPr>
        <p:txBody>
          <a:bodyPr wrap="square">
            <a:spAutoFit/>
          </a:bodyPr>
          <a:lstStyle/>
          <a:p>
            <a:pPr marL="457200" indent="-457200" algn="r"/>
            <a:r>
              <a:rPr lang="ru-RU" sz="2400" b="1" i="1" dirty="0" smtClean="0">
                <a:solidFill>
                  <a:srgbClr val="002060"/>
                </a:solidFill>
                <a:latin typeface="Times New Roman" pitchFamily="18" charset="0"/>
                <a:cs typeface="Times New Roman" pitchFamily="18" charset="0"/>
              </a:rPr>
              <a:t>                      </a:t>
            </a:r>
            <a:r>
              <a:rPr lang="ru-RU" sz="2800" b="1" i="1" dirty="0" smtClean="0">
                <a:solidFill>
                  <a:srgbClr val="002060"/>
                </a:solidFill>
                <a:latin typeface="Arial" pitchFamily="34" charset="0"/>
                <a:cs typeface="Arial" pitchFamily="34" charset="0"/>
              </a:rPr>
              <a:t>Управлять велосипедом, не держась за руль хотя бы одной рукой.</a:t>
            </a:r>
          </a:p>
          <a:p>
            <a:pPr marL="457200" indent="-457200" algn="just"/>
            <a:endParaRPr lang="ru-RU" sz="2400" b="1" i="1" dirty="0" smtClean="0">
              <a:solidFill>
                <a:srgbClr val="002060"/>
              </a:solidFill>
              <a:latin typeface="Times New Roman" pitchFamily="18" charset="0"/>
              <a:cs typeface="Times New Roman" pitchFamily="18" charset="0"/>
            </a:endParaRPr>
          </a:p>
          <a:p>
            <a:pPr marL="457200" indent="-457200" algn="just">
              <a:buAutoNum type="arabicPeriod"/>
            </a:pPr>
            <a:endParaRPr lang="ru-RU" sz="2400" b="1" i="1" dirty="0" smtClean="0">
              <a:solidFill>
                <a:srgbClr val="002060"/>
              </a:solidFill>
              <a:latin typeface="Times New Roman" pitchFamily="18" charset="0"/>
              <a:cs typeface="Times New Roman" pitchFamily="18" charset="0"/>
            </a:endParaRPr>
          </a:p>
          <a:p>
            <a:pPr algn="just"/>
            <a:r>
              <a:rPr lang="ru-RU" sz="2400" b="1" i="1" dirty="0" smtClean="0">
                <a:solidFill>
                  <a:srgbClr val="A31D70"/>
                </a:solidFill>
                <a:latin typeface="Times New Roman" pitchFamily="18" charset="0"/>
                <a:cs typeface="Times New Roman" pitchFamily="18" charset="0"/>
              </a:rPr>
              <a:t> </a:t>
            </a:r>
          </a:p>
          <a:p>
            <a:pPr algn="r"/>
            <a:endParaRPr lang="ru-RU" sz="2400" b="1" i="1" dirty="0" smtClean="0">
              <a:solidFill>
                <a:schemeClr val="accent4">
                  <a:lumMod val="50000"/>
                </a:schemeClr>
              </a:solidFill>
              <a:latin typeface="Times New Roman" pitchFamily="18" charset="0"/>
              <a:cs typeface="Times New Roman" pitchFamily="18" charset="0"/>
            </a:endParaRPr>
          </a:p>
          <a:p>
            <a:pPr algn="r"/>
            <a:endParaRPr lang="ru-RU" sz="2400" b="1" i="1" dirty="0" smtClean="0">
              <a:solidFill>
                <a:schemeClr val="accent4">
                  <a:lumMod val="50000"/>
                </a:schemeClr>
              </a:solidFill>
              <a:latin typeface="Times New Roman" pitchFamily="18" charset="0"/>
              <a:cs typeface="Times New Roman" pitchFamily="18" charset="0"/>
            </a:endParaRPr>
          </a:p>
          <a:p>
            <a:pPr algn="r"/>
            <a:r>
              <a:rPr lang="ru-RU" sz="2800" b="1" i="1" dirty="0" smtClean="0">
                <a:solidFill>
                  <a:schemeClr val="accent4">
                    <a:lumMod val="50000"/>
                  </a:schemeClr>
                </a:solidFill>
                <a:latin typeface="Arial" pitchFamily="34" charset="0"/>
                <a:cs typeface="Arial" pitchFamily="34" charset="0"/>
              </a:rPr>
              <a:t>Перевозить пассажиров, если это не </a:t>
            </a:r>
          </a:p>
          <a:p>
            <a:pPr algn="r"/>
            <a:r>
              <a:rPr lang="ru-RU" sz="2800" b="1" i="1" dirty="0" smtClean="0">
                <a:solidFill>
                  <a:schemeClr val="accent4">
                    <a:lumMod val="50000"/>
                  </a:schemeClr>
                </a:solidFill>
                <a:latin typeface="Arial" pitchFamily="34" charset="0"/>
                <a:cs typeface="Arial" pitchFamily="34" charset="0"/>
              </a:rPr>
              <a:t>предусмотрено конструкцией транспортного </a:t>
            </a:r>
          </a:p>
          <a:p>
            <a:pPr algn="r"/>
            <a:r>
              <a:rPr lang="ru-RU" sz="2800" b="1" i="1" dirty="0" smtClean="0">
                <a:solidFill>
                  <a:schemeClr val="accent4">
                    <a:lumMod val="50000"/>
                  </a:schemeClr>
                </a:solidFill>
                <a:latin typeface="Arial" pitchFamily="34" charset="0"/>
                <a:cs typeface="Arial" pitchFamily="34" charset="0"/>
              </a:rPr>
              <a:t>средства.</a:t>
            </a:r>
          </a:p>
          <a:p>
            <a:pPr algn="just"/>
            <a:endParaRPr lang="ru-RU" sz="2400" b="1" i="1" dirty="0" smtClean="0">
              <a:solidFill>
                <a:schemeClr val="accent1">
                  <a:lumMod val="75000"/>
                </a:schemeClr>
              </a:solidFill>
              <a:latin typeface="Times New Roman" pitchFamily="18" charset="0"/>
              <a:cs typeface="Times New Roman" pitchFamily="18" charset="0"/>
            </a:endParaRPr>
          </a:p>
          <a:p>
            <a:pPr algn="just"/>
            <a:r>
              <a:rPr lang="ru-RU" sz="2400" b="1" i="1" dirty="0" smtClean="0">
                <a:solidFill>
                  <a:schemeClr val="accent1">
                    <a:lumMod val="75000"/>
                  </a:schemeClr>
                </a:solidFill>
                <a:latin typeface="Times New Roman" pitchFamily="18" charset="0"/>
                <a:cs typeface="Times New Roman" pitchFamily="18" charset="0"/>
              </a:rPr>
              <a:t> </a:t>
            </a:r>
            <a:endParaRPr lang="ru-RU" sz="2400" b="1" i="1" dirty="0" smtClean="0">
              <a:solidFill>
                <a:srgbClr val="A31D70"/>
              </a:solidFill>
              <a:latin typeface="Times New Roman" pitchFamily="18" charset="0"/>
              <a:cs typeface="Times New Roman" pitchFamily="18" charset="0"/>
            </a:endParaRPr>
          </a:p>
          <a:p>
            <a:pPr algn="r"/>
            <a:r>
              <a:rPr lang="ru-RU" sz="2400" b="1" i="1" dirty="0" smtClean="0">
                <a:solidFill>
                  <a:srgbClr val="C00000"/>
                </a:solidFill>
                <a:latin typeface="Times New Roman" pitchFamily="18" charset="0"/>
                <a:cs typeface="Times New Roman" pitchFamily="18" charset="0"/>
              </a:rPr>
              <a:t> </a:t>
            </a:r>
            <a:endParaRPr lang="ru-RU" sz="2400" b="1" i="1" dirty="0">
              <a:solidFill>
                <a:srgbClr val="C00000"/>
              </a:solidFill>
              <a:latin typeface="Times New Roman" pitchFamily="18" charset="0"/>
              <a:cs typeface="Times New Roman" pitchFamily="18" charset="0"/>
            </a:endParaRPr>
          </a:p>
        </p:txBody>
      </p:sp>
      <p:pic>
        <p:nvPicPr>
          <p:cNvPr id="13" name="Picture 2" descr="http://animashky.ru/flist/obludi/28/58.gif"/>
          <p:cNvPicPr>
            <a:picLocks noChangeAspect="1" noChangeArrowheads="1" noCrop="1"/>
          </p:cNvPicPr>
          <p:nvPr/>
        </p:nvPicPr>
        <p:blipFill>
          <a:blip r:embed="rId5" cstate="print"/>
          <a:srcRect/>
          <a:stretch>
            <a:fillRect/>
          </a:stretch>
        </p:blipFill>
        <p:spPr bwMode="auto">
          <a:xfrm>
            <a:off x="3000364" y="2857496"/>
            <a:ext cx="3166072" cy="1142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 calcmode="lin" valueType="num">
                                      <p:cBhvr>
                                        <p:cTn id="22"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calcmode="lin" valueType="num">
                                      <p:cBhvr>
                                        <p:cTn id="28"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 calcmode="lin" valueType="num">
                                      <p:cBhvr>
                                        <p:cTn id="34"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36"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7890" name="Picture 2" descr="http://karikaturdunyasi.org/uploadedfiles/products/950-3efbcff5.gif"/>
          <p:cNvPicPr>
            <a:picLocks noChangeAspect="1" noChangeArrowheads="1" noCrop="1"/>
          </p:cNvPicPr>
          <p:nvPr/>
        </p:nvPicPr>
        <p:blipFill>
          <a:blip r:embed="rId3" cstate="print"/>
          <a:srcRect/>
          <a:stretch>
            <a:fillRect/>
          </a:stretch>
        </p:blipFill>
        <p:spPr bwMode="auto">
          <a:xfrm>
            <a:off x="0" y="4286256"/>
            <a:ext cx="2547932" cy="2190742"/>
          </a:xfrm>
          <a:prstGeom prst="rect">
            <a:avLst/>
          </a:prstGeom>
          <a:noFill/>
        </p:spPr>
      </p:pic>
      <p:pic>
        <p:nvPicPr>
          <p:cNvPr id="4" name="Picture 2" descr="http://votename.ru/faktory-formi/imgs/99230-kak-brosit-pit-kurit-i-nachat-novuyu.jpg"/>
          <p:cNvPicPr>
            <a:picLocks noChangeAspect="1" noChangeArrowheads="1"/>
          </p:cNvPicPr>
          <p:nvPr/>
        </p:nvPicPr>
        <p:blipFill>
          <a:blip r:embed="rId4" cstate="print"/>
          <a:srcRect/>
          <a:stretch>
            <a:fillRect/>
          </a:stretch>
        </p:blipFill>
        <p:spPr bwMode="auto">
          <a:xfrm>
            <a:off x="214282" y="1928802"/>
            <a:ext cx="2286016" cy="1900211"/>
          </a:xfrm>
          <a:prstGeom prst="rect">
            <a:avLst/>
          </a:prstGeom>
          <a:noFill/>
        </p:spPr>
      </p:pic>
      <p:sp>
        <p:nvSpPr>
          <p:cNvPr id="2" name="Заголовок 1"/>
          <p:cNvSpPr>
            <a:spLocks noGrp="1"/>
          </p:cNvSpPr>
          <p:nvPr>
            <p:ph type="title"/>
          </p:nvPr>
        </p:nvSpPr>
        <p:spPr/>
        <p:txBody>
          <a:bodyPr>
            <a:normAutofit fontScale="90000"/>
          </a:bodyPr>
          <a:lstStyle/>
          <a:p>
            <a:r>
              <a:rPr lang="ru-RU" b="1" i="1" dirty="0" smtClean="0">
                <a:solidFill>
                  <a:srgbClr val="C00000"/>
                </a:solidFill>
                <a:latin typeface="Arial" pitchFamily="34" charset="0"/>
                <a:cs typeface="Arial" pitchFamily="34" charset="0"/>
              </a:rPr>
              <a:t>Велосипедисту запрещено также:</a:t>
            </a:r>
            <a:endParaRPr lang="ru-RU" b="1" i="1" dirty="0">
              <a:solidFill>
                <a:srgbClr val="C00000"/>
              </a:solidFill>
              <a:latin typeface="Arial" pitchFamily="34" charset="0"/>
              <a:cs typeface="Arial" pitchFamily="34" charset="0"/>
            </a:endParaRPr>
          </a:p>
        </p:txBody>
      </p:sp>
      <p:sp>
        <p:nvSpPr>
          <p:cNvPr id="5" name="Содержимое 4"/>
          <p:cNvSpPr>
            <a:spLocks noGrp="1"/>
          </p:cNvSpPr>
          <p:nvPr>
            <p:ph idx="1"/>
          </p:nvPr>
        </p:nvSpPr>
        <p:spPr>
          <a:xfrm>
            <a:off x="457200" y="1714488"/>
            <a:ext cx="8229600" cy="4610112"/>
          </a:xfrm>
        </p:spPr>
        <p:txBody>
          <a:bodyPr>
            <a:normAutofit fontScale="85000" lnSpcReduction="20000"/>
          </a:bodyPr>
          <a:lstStyle/>
          <a:p>
            <a:pPr algn="r">
              <a:spcBef>
                <a:spcPts val="0"/>
              </a:spcBef>
              <a:buNone/>
            </a:pPr>
            <a:r>
              <a:rPr lang="ru-RU" b="1" i="1" dirty="0" smtClean="0">
                <a:solidFill>
                  <a:srgbClr val="0000FF"/>
                </a:solidFill>
                <a:latin typeface="Arial" pitchFamily="34" charset="0"/>
                <a:cs typeface="Arial" pitchFamily="34" charset="0"/>
              </a:rPr>
              <a:t>                                 </a:t>
            </a:r>
            <a:r>
              <a:rPr lang="ru-RU" b="1" i="1" dirty="0" smtClean="0">
                <a:solidFill>
                  <a:srgbClr val="002060"/>
                </a:solidFill>
                <a:latin typeface="Arial" pitchFamily="34" charset="0"/>
                <a:cs typeface="Arial" pitchFamily="34" charset="0"/>
              </a:rPr>
              <a:t>Перевозить детей                       до 7 лет при  отсутствии </a:t>
            </a:r>
          </a:p>
          <a:p>
            <a:pPr algn="r">
              <a:spcBef>
                <a:spcPts val="0"/>
              </a:spcBef>
              <a:buNone/>
            </a:pPr>
            <a:r>
              <a:rPr lang="ru-RU" b="1" i="1" dirty="0" smtClean="0">
                <a:solidFill>
                  <a:srgbClr val="002060"/>
                </a:solidFill>
                <a:latin typeface="Arial" pitchFamily="34" charset="0"/>
                <a:cs typeface="Arial" pitchFamily="34" charset="0"/>
              </a:rPr>
              <a:t>специально  </a:t>
            </a:r>
          </a:p>
          <a:p>
            <a:pPr algn="r">
              <a:spcBef>
                <a:spcPts val="0"/>
              </a:spcBef>
              <a:buNone/>
            </a:pPr>
            <a:r>
              <a:rPr lang="ru-RU" b="1" i="1" dirty="0" smtClean="0">
                <a:solidFill>
                  <a:srgbClr val="002060"/>
                </a:solidFill>
                <a:latin typeface="Arial" pitchFamily="34" charset="0"/>
                <a:cs typeface="Arial" pitchFamily="34" charset="0"/>
              </a:rPr>
              <a:t>                              оборудованных  для них мест</a:t>
            </a:r>
            <a:r>
              <a:rPr lang="ru-RU" b="1" i="1" dirty="0" smtClean="0">
                <a:solidFill>
                  <a:srgbClr val="0000FF"/>
                </a:solidFill>
                <a:latin typeface="Arial" pitchFamily="34" charset="0"/>
                <a:cs typeface="Arial" pitchFamily="34" charset="0"/>
              </a:rPr>
              <a:t>.</a:t>
            </a:r>
          </a:p>
          <a:p>
            <a:pPr algn="ctr">
              <a:spcBef>
                <a:spcPts val="0"/>
              </a:spcBef>
              <a:buNone/>
            </a:pPr>
            <a:endParaRPr lang="ru-RU" b="1" i="1" dirty="0" smtClean="0">
              <a:latin typeface="Arial" pitchFamily="34" charset="0"/>
              <a:cs typeface="Arial" pitchFamily="34" charset="0"/>
            </a:endParaRPr>
          </a:p>
          <a:p>
            <a:pPr algn="ctr">
              <a:spcBef>
                <a:spcPts val="0"/>
              </a:spcBef>
              <a:buNone/>
            </a:pPr>
            <a:endParaRPr lang="ru-RU" b="1" i="1" dirty="0" smtClean="0">
              <a:latin typeface="Arial" pitchFamily="34" charset="0"/>
              <a:cs typeface="Arial" pitchFamily="34" charset="0"/>
            </a:endParaRPr>
          </a:p>
          <a:p>
            <a:pPr algn="ctr">
              <a:spcBef>
                <a:spcPts val="0"/>
              </a:spcBef>
              <a:buNone/>
            </a:pPr>
            <a:endParaRPr lang="ru-RU" b="1" i="1" dirty="0" smtClean="0">
              <a:latin typeface="Arial" pitchFamily="34" charset="0"/>
              <a:cs typeface="Arial" pitchFamily="34" charset="0"/>
            </a:endParaRPr>
          </a:p>
          <a:p>
            <a:pPr algn="ctr">
              <a:spcBef>
                <a:spcPts val="0"/>
              </a:spcBef>
              <a:buNone/>
            </a:pPr>
            <a:endParaRPr lang="ru-RU" b="1" i="1" dirty="0" smtClean="0">
              <a:latin typeface="Arial" pitchFamily="34" charset="0"/>
              <a:cs typeface="Arial" pitchFamily="34" charset="0"/>
            </a:endParaRPr>
          </a:p>
          <a:p>
            <a:pPr algn="r">
              <a:spcBef>
                <a:spcPts val="0"/>
              </a:spcBef>
              <a:buNone/>
            </a:pPr>
            <a:r>
              <a:rPr lang="ru-RU" b="1" i="1" dirty="0" smtClean="0">
                <a:solidFill>
                  <a:srgbClr val="C00000"/>
                </a:solidFill>
                <a:latin typeface="Arial" pitchFamily="34" charset="0"/>
                <a:cs typeface="Arial" pitchFamily="34" charset="0"/>
              </a:rPr>
              <a:t>Пересекать дорогу по  пешеходному переходу!</a:t>
            </a:r>
          </a:p>
          <a:p>
            <a:pPr algn="r">
              <a:spcBef>
                <a:spcPts val="0"/>
              </a:spcBef>
              <a:buNone/>
            </a:pPr>
            <a:endParaRPr lang="ru-RU" b="1" i="1" dirty="0" smtClean="0">
              <a:solidFill>
                <a:srgbClr val="C00000"/>
              </a:solidFill>
              <a:latin typeface="Arial" pitchFamily="34" charset="0"/>
              <a:cs typeface="Arial" pitchFamily="34" charset="0"/>
            </a:endParaRPr>
          </a:p>
          <a:p>
            <a:pPr algn="r">
              <a:spcBef>
                <a:spcPts val="0"/>
              </a:spcBef>
              <a:buNone/>
            </a:pPr>
            <a:r>
              <a:rPr lang="ru-RU" sz="3900" b="1" i="1" dirty="0" smtClean="0">
                <a:solidFill>
                  <a:srgbClr val="C00000"/>
                </a:solidFill>
                <a:latin typeface="Arial" pitchFamily="34" charset="0"/>
                <a:cs typeface="Arial" pitchFamily="34" charset="0"/>
              </a:rPr>
              <a:t>(необходимо сойти с велосипеда)</a:t>
            </a:r>
            <a:endParaRPr lang="ru-RU" sz="3900" b="1" i="1" dirty="0">
              <a:solidFill>
                <a:srgbClr val="C00000"/>
              </a:solidFill>
              <a:latin typeface="Arial" pitchFamily="34" charset="0"/>
              <a:cs typeface="Arial" pitchFamily="34" charset="0"/>
            </a:endParaRPr>
          </a:p>
        </p:txBody>
      </p:sp>
      <p:pic>
        <p:nvPicPr>
          <p:cNvPr id="7" name="Picture 2" descr="http://animashky.ru/flist/obludi/28/58.gif"/>
          <p:cNvPicPr>
            <a:picLocks noChangeAspect="1" noChangeArrowheads="1" noCrop="1"/>
          </p:cNvPicPr>
          <p:nvPr/>
        </p:nvPicPr>
        <p:blipFill>
          <a:blip r:embed="rId5" cstate="print"/>
          <a:srcRect/>
          <a:stretch>
            <a:fillRect/>
          </a:stretch>
        </p:blipFill>
        <p:spPr bwMode="auto">
          <a:xfrm>
            <a:off x="3131840" y="3429000"/>
            <a:ext cx="3357586" cy="10715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p:cTn id="34"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p:cTn id="42"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3"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44" dur="1000" fill="hold"/>
                                        <p:tgtEl>
                                          <p:spTgt spid="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6626" name="Picture 2" descr="http://im2-tub-ru.yandex.net/i?id=99cf142997d57860762d98a16c02b0fb-87-144&amp;n=33&amp;h=210"/>
          <p:cNvPicPr>
            <a:picLocks noChangeAspect="1" noChangeArrowheads="1"/>
          </p:cNvPicPr>
          <p:nvPr/>
        </p:nvPicPr>
        <p:blipFill>
          <a:blip r:embed="rId3" cstate="print"/>
          <a:srcRect/>
          <a:stretch>
            <a:fillRect/>
          </a:stretch>
        </p:blipFill>
        <p:spPr bwMode="auto">
          <a:xfrm>
            <a:off x="7215174" y="928670"/>
            <a:ext cx="1928826" cy="2000263"/>
          </a:xfrm>
          <a:prstGeom prst="rect">
            <a:avLst/>
          </a:prstGeom>
          <a:noFill/>
        </p:spPr>
      </p:pic>
      <p:sp>
        <p:nvSpPr>
          <p:cNvPr id="5" name="Заголовок 4"/>
          <p:cNvSpPr>
            <a:spLocks noGrp="1"/>
          </p:cNvSpPr>
          <p:nvPr>
            <p:ph type="title"/>
          </p:nvPr>
        </p:nvSpPr>
        <p:spPr>
          <a:xfrm>
            <a:off x="457200" y="142852"/>
            <a:ext cx="8229600" cy="1000132"/>
          </a:xfrm>
        </p:spPr>
        <p:txBody>
          <a:bodyPr>
            <a:normAutofit fontScale="90000"/>
          </a:bodyPr>
          <a:lstStyle/>
          <a:p>
            <a:r>
              <a:rPr lang="ru-RU" sz="4000" b="1" i="1" dirty="0" smtClean="0">
                <a:solidFill>
                  <a:srgbClr val="C00000"/>
                </a:solidFill>
                <a:latin typeface="Arial" pitchFamily="34" charset="0"/>
                <a:cs typeface="Arial" pitchFamily="34" charset="0"/>
              </a:rPr>
              <a:t>Если велосипедист </a:t>
            </a:r>
            <a:r>
              <a:rPr lang="ru-RU" sz="4000" b="1" i="1" dirty="0" smtClean="0">
                <a:solidFill>
                  <a:srgbClr val="C00000"/>
                </a:solidFill>
                <a:latin typeface="Arial" pitchFamily="34" charset="0"/>
                <a:cs typeface="Arial" pitchFamily="34" charset="0"/>
              </a:rPr>
              <a:t>– нарушитель…</a:t>
            </a:r>
            <a:endParaRPr lang="ru-RU" sz="4000" b="1" i="1" dirty="0">
              <a:solidFill>
                <a:srgbClr val="C00000"/>
              </a:solidFill>
              <a:latin typeface="Arial" pitchFamily="34" charset="0"/>
              <a:cs typeface="Arial" pitchFamily="34" charset="0"/>
            </a:endParaRPr>
          </a:p>
        </p:txBody>
      </p:sp>
      <p:sp>
        <p:nvSpPr>
          <p:cNvPr id="6" name="Содержимое 5"/>
          <p:cNvSpPr>
            <a:spLocks noGrp="1"/>
          </p:cNvSpPr>
          <p:nvPr>
            <p:ph idx="1"/>
          </p:nvPr>
        </p:nvSpPr>
        <p:spPr>
          <a:xfrm>
            <a:off x="285720" y="1357298"/>
            <a:ext cx="8643998" cy="5286412"/>
          </a:xfrm>
        </p:spPr>
        <p:txBody>
          <a:bodyPr/>
          <a:lstStyle/>
          <a:p>
            <a:pPr algn="just">
              <a:buNone/>
            </a:pPr>
            <a:r>
              <a:rPr lang="ru-RU" sz="2400" b="1" i="1" dirty="0" smtClean="0">
                <a:solidFill>
                  <a:srgbClr val="002060"/>
                </a:solidFill>
                <a:latin typeface="Arial" pitchFamily="34" charset="0"/>
                <a:cs typeface="Arial" pitchFamily="34" charset="0"/>
              </a:rPr>
              <a:t>Нарушение Правил дорожного движения</a:t>
            </a:r>
          </a:p>
          <a:p>
            <a:pPr algn="just">
              <a:buNone/>
            </a:pPr>
            <a:r>
              <a:rPr lang="ru-RU" sz="2400" b="1" i="1" dirty="0" smtClean="0">
                <a:solidFill>
                  <a:srgbClr val="002060"/>
                </a:solidFill>
                <a:latin typeface="Arial" pitchFamily="34" charset="0"/>
                <a:cs typeface="Arial" pitchFamily="34" charset="0"/>
              </a:rPr>
              <a:t> лицом, управляющим велосипедом,</a:t>
            </a:r>
          </a:p>
          <a:p>
            <a:pPr algn="just">
              <a:buNone/>
            </a:pPr>
            <a:r>
              <a:rPr lang="ru-RU" sz="2400" b="1" i="1" dirty="0" smtClean="0">
                <a:solidFill>
                  <a:srgbClr val="002060"/>
                </a:solidFill>
                <a:latin typeface="Arial" pitchFamily="34" charset="0"/>
                <a:cs typeface="Arial" pitchFamily="34" charset="0"/>
              </a:rPr>
              <a:t>- влечет наложение административного</a:t>
            </a:r>
          </a:p>
          <a:p>
            <a:pPr algn="just">
              <a:buNone/>
            </a:pPr>
            <a:r>
              <a:rPr lang="ru-RU" sz="2400" b="1" i="1" dirty="0" smtClean="0">
                <a:solidFill>
                  <a:srgbClr val="002060"/>
                </a:solidFill>
                <a:latin typeface="Arial" pitchFamily="34" charset="0"/>
                <a:cs typeface="Arial" pitchFamily="34" charset="0"/>
              </a:rPr>
              <a:t>штрафа в размере </a:t>
            </a:r>
            <a:r>
              <a:rPr lang="ru-RU" sz="2400" b="1" i="1" dirty="0" smtClean="0">
                <a:solidFill>
                  <a:srgbClr val="C00000"/>
                </a:solidFill>
                <a:latin typeface="Arial" pitchFamily="34" charset="0"/>
                <a:cs typeface="Arial" pitchFamily="34" charset="0"/>
              </a:rPr>
              <a:t>восьмисот рублей</a:t>
            </a:r>
            <a:r>
              <a:rPr lang="ru-RU" sz="2400" b="1" i="1" dirty="0" smtClean="0">
                <a:solidFill>
                  <a:srgbClr val="002060"/>
                </a:solidFill>
                <a:latin typeface="Arial" pitchFamily="34" charset="0"/>
                <a:cs typeface="Arial" pitchFamily="34" charset="0"/>
              </a:rPr>
              <a:t>. </a:t>
            </a:r>
          </a:p>
          <a:p>
            <a:endParaRPr lang="ru-RU" dirty="0">
              <a:latin typeface="Arial" pitchFamily="34" charset="0"/>
              <a:cs typeface="Arial" pitchFamily="34" charset="0"/>
            </a:endParaRPr>
          </a:p>
        </p:txBody>
      </p:sp>
      <p:pic>
        <p:nvPicPr>
          <p:cNvPr id="26628" name="Picture 4" descr="http://im3-tub-ru.yandex.net/i?id=31d6dcbf48091ace139e5658d9fc404b-24-144&amp;n=33&amp;h=210"/>
          <p:cNvPicPr>
            <a:picLocks noChangeAspect="1" noChangeArrowheads="1"/>
          </p:cNvPicPr>
          <p:nvPr/>
        </p:nvPicPr>
        <p:blipFill>
          <a:blip r:embed="rId4" cstate="print"/>
          <a:srcRect/>
          <a:stretch>
            <a:fillRect/>
          </a:stretch>
        </p:blipFill>
        <p:spPr bwMode="auto">
          <a:xfrm>
            <a:off x="1" y="5445224"/>
            <a:ext cx="1259632" cy="1412776"/>
          </a:xfrm>
          <a:prstGeom prst="rect">
            <a:avLst/>
          </a:prstGeom>
          <a:noFill/>
        </p:spPr>
      </p:pic>
      <p:sp>
        <p:nvSpPr>
          <p:cNvPr id="9" name="Прямоугольник 8"/>
          <p:cNvSpPr/>
          <p:nvPr/>
        </p:nvSpPr>
        <p:spPr>
          <a:xfrm>
            <a:off x="285720" y="3286124"/>
            <a:ext cx="8143932" cy="3046988"/>
          </a:xfrm>
          <a:prstGeom prst="rect">
            <a:avLst/>
          </a:prstGeom>
        </p:spPr>
        <p:txBody>
          <a:bodyPr wrap="square">
            <a:spAutoFit/>
          </a:bodyPr>
          <a:lstStyle/>
          <a:p>
            <a:pPr algn="just"/>
            <a:r>
              <a:rPr lang="ru-RU" i="1" dirty="0" smtClean="0">
                <a:solidFill>
                  <a:schemeClr val="accent1">
                    <a:lumMod val="75000"/>
                  </a:schemeClr>
                </a:solidFill>
                <a:latin typeface="Arial" pitchFamily="34" charset="0"/>
                <a:cs typeface="Arial" pitchFamily="34" charset="0"/>
              </a:rPr>
              <a:t> </a:t>
            </a:r>
            <a:r>
              <a:rPr lang="ru-RU" sz="2400" b="1" i="1" dirty="0" smtClean="0">
                <a:solidFill>
                  <a:schemeClr val="bg2">
                    <a:lumMod val="25000"/>
                  </a:schemeClr>
                </a:solidFill>
                <a:latin typeface="Arial" pitchFamily="34" charset="0"/>
                <a:cs typeface="Arial" pitchFamily="34" charset="0"/>
              </a:rPr>
              <a:t>То </a:t>
            </a:r>
            <a:r>
              <a:rPr lang="ru-RU" sz="2400" b="1" i="1" smtClean="0">
                <a:solidFill>
                  <a:schemeClr val="bg2">
                    <a:lumMod val="25000"/>
                  </a:schemeClr>
                </a:solidFill>
                <a:latin typeface="Arial" pitchFamily="34" charset="0"/>
                <a:cs typeface="Arial" pitchFamily="34" charset="0"/>
              </a:rPr>
              <a:t>же деяние, </a:t>
            </a:r>
            <a:r>
              <a:rPr lang="ru-RU" sz="2400" b="1" i="1" dirty="0" smtClean="0">
                <a:solidFill>
                  <a:schemeClr val="bg2">
                    <a:lumMod val="25000"/>
                  </a:schemeClr>
                </a:solidFill>
                <a:latin typeface="Arial" pitchFamily="34" charset="0"/>
                <a:cs typeface="Arial" pitchFamily="34" charset="0"/>
              </a:rPr>
              <a:t>совершенное </a:t>
            </a:r>
            <a:r>
              <a:rPr lang="ru-RU" sz="2400" b="1" i="1" u="sng" dirty="0" smtClean="0">
                <a:solidFill>
                  <a:schemeClr val="bg2">
                    <a:lumMod val="25000"/>
                  </a:schemeClr>
                </a:solidFill>
                <a:latin typeface="Arial" pitchFamily="34" charset="0"/>
                <a:cs typeface="Arial" pitchFamily="34" charset="0"/>
              </a:rPr>
              <a:t>в состоянии опьянения, </a:t>
            </a:r>
          </a:p>
          <a:p>
            <a:pPr algn="just"/>
            <a:r>
              <a:rPr lang="ru-RU" sz="2400" b="1" i="1" dirty="0" smtClean="0">
                <a:solidFill>
                  <a:schemeClr val="bg2">
                    <a:lumMod val="25000"/>
                  </a:schemeClr>
                </a:solidFill>
                <a:latin typeface="Arial" pitchFamily="34" charset="0"/>
                <a:cs typeface="Arial" pitchFamily="34" charset="0"/>
              </a:rPr>
              <a:t>- влечет наложение административного штрафа в размере от </a:t>
            </a:r>
            <a:r>
              <a:rPr lang="ru-RU" sz="2400" b="1" i="1" dirty="0" smtClean="0">
                <a:solidFill>
                  <a:srgbClr val="C00000"/>
                </a:solidFill>
                <a:latin typeface="Arial" pitchFamily="34" charset="0"/>
                <a:cs typeface="Arial" pitchFamily="34" charset="0"/>
              </a:rPr>
              <a:t>одной тысячи </a:t>
            </a:r>
            <a:r>
              <a:rPr lang="ru-RU" sz="2400" b="1" i="1" dirty="0" smtClean="0">
                <a:solidFill>
                  <a:schemeClr val="bg2">
                    <a:lumMod val="25000"/>
                  </a:schemeClr>
                </a:solidFill>
                <a:latin typeface="Arial" pitchFamily="34" charset="0"/>
                <a:cs typeface="Arial" pitchFamily="34" charset="0"/>
              </a:rPr>
              <a:t>до </a:t>
            </a:r>
            <a:r>
              <a:rPr lang="ru-RU" sz="2400" b="1" i="1" dirty="0" smtClean="0">
                <a:solidFill>
                  <a:srgbClr val="C00000"/>
                </a:solidFill>
                <a:latin typeface="Arial" pitchFamily="34" charset="0"/>
                <a:cs typeface="Arial" pitchFamily="34" charset="0"/>
              </a:rPr>
              <a:t>одной тысячи пятисот рублей</a:t>
            </a:r>
            <a:r>
              <a:rPr lang="ru-RU" sz="2400" b="1" i="1" dirty="0" smtClean="0">
                <a:solidFill>
                  <a:schemeClr val="bg2">
                    <a:lumMod val="25000"/>
                  </a:schemeClr>
                </a:solidFill>
                <a:latin typeface="Arial" pitchFamily="34" charset="0"/>
                <a:cs typeface="Arial" pitchFamily="34" charset="0"/>
              </a:rPr>
              <a:t>. </a:t>
            </a:r>
          </a:p>
          <a:p>
            <a:pPr algn="r"/>
            <a:r>
              <a:rPr lang="ru-RU" b="1" i="1" dirty="0" smtClean="0">
                <a:solidFill>
                  <a:schemeClr val="accent1">
                    <a:lumMod val="75000"/>
                  </a:schemeClr>
                </a:solidFill>
                <a:latin typeface="Times New Roman" pitchFamily="18" charset="0"/>
                <a:cs typeface="Times New Roman" pitchFamily="18" charset="0"/>
              </a:rPr>
              <a:t>                 </a:t>
            </a:r>
          </a:p>
          <a:p>
            <a:pPr algn="r"/>
            <a:r>
              <a:rPr lang="ru-RU" b="1" i="1" dirty="0" smtClean="0">
                <a:solidFill>
                  <a:schemeClr val="accent1">
                    <a:lumMod val="75000"/>
                  </a:schemeClr>
                </a:solidFill>
                <a:latin typeface="Arial" pitchFamily="34" charset="0"/>
                <a:cs typeface="Arial" pitchFamily="34" charset="0"/>
              </a:rPr>
              <a:t>                 </a:t>
            </a:r>
            <a:r>
              <a:rPr lang="ru-RU" b="1" i="1" dirty="0" smtClean="0">
                <a:solidFill>
                  <a:srgbClr val="800000"/>
                </a:solidFill>
                <a:latin typeface="Arial" pitchFamily="34" charset="0"/>
                <a:cs typeface="Arial" pitchFamily="34" charset="0"/>
              </a:rPr>
              <a:t>(части 2 и 3 статьи 12.29 Кодекса Российской Федерации об административных правонарушениях) </a:t>
            </a:r>
            <a:br>
              <a:rPr lang="ru-RU" b="1" i="1" dirty="0" smtClean="0">
                <a:solidFill>
                  <a:srgbClr val="800000"/>
                </a:solidFill>
                <a:latin typeface="Arial" pitchFamily="34" charset="0"/>
                <a:cs typeface="Arial" pitchFamily="34" charset="0"/>
              </a:rPr>
            </a:br>
            <a:endParaRPr lang="ru-RU" b="1" i="1" dirty="0">
              <a:solidFill>
                <a:srgbClr val="8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heckerboard(across)">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checkerboard(across)">
                                      <p:cBhvr>
                                        <p:cTn id="21" dur="500"/>
                                        <p:tgtEl>
                                          <p:spTgt spid="9">
                                            <p:txEl>
                                              <p:pRg st="0" end="0"/>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checkerboard(across)">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checkerboard(across)">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mg1.liveinternet.ru/images/attach/b/3/30/117/30117821_smile7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796908"/>
          </a:xfrm>
        </p:spPr>
        <p:txBody>
          <a:bodyPr/>
          <a:lstStyle/>
          <a:p>
            <a:r>
              <a:rPr lang="ru-RU" b="1" i="1" dirty="0" smtClean="0">
                <a:solidFill>
                  <a:srgbClr val="C00000"/>
                </a:solidFill>
                <a:latin typeface="Arial" pitchFamily="34" charset="0"/>
                <a:cs typeface="Arial" pitchFamily="34" charset="0"/>
              </a:rPr>
              <a:t>Скутер или мопед?</a:t>
            </a:r>
            <a:endParaRPr lang="ru-RU" b="1" i="1" dirty="0">
              <a:solidFill>
                <a:srgbClr val="C00000"/>
              </a:solidFill>
              <a:latin typeface="Arial" pitchFamily="34" charset="0"/>
              <a:cs typeface="Arial" pitchFamily="34" charset="0"/>
            </a:endParaRPr>
          </a:p>
        </p:txBody>
      </p:sp>
      <p:pic>
        <p:nvPicPr>
          <p:cNvPr id="24578" name="Picture 2" descr="http://www.metod-kopilka.ru/images/doc/53/47829/hello_html_4fc79662.gif"/>
          <p:cNvPicPr>
            <a:picLocks noChangeAspect="1" noChangeArrowheads="1" noCrop="1"/>
          </p:cNvPicPr>
          <p:nvPr/>
        </p:nvPicPr>
        <p:blipFill>
          <a:blip r:embed="rId3" cstate="print"/>
          <a:srcRect/>
          <a:stretch>
            <a:fillRect/>
          </a:stretch>
        </p:blipFill>
        <p:spPr bwMode="auto">
          <a:xfrm>
            <a:off x="7143768" y="4643446"/>
            <a:ext cx="1785950" cy="2000264"/>
          </a:xfrm>
          <a:prstGeom prst="rect">
            <a:avLst/>
          </a:prstGeom>
          <a:noFill/>
        </p:spPr>
      </p:pic>
      <p:pic>
        <p:nvPicPr>
          <p:cNvPr id="8" name="Picture 2" descr="Девушки Gif анимация, аватары, скачать анимацию, анимация дл…"/>
          <p:cNvPicPr>
            <a:picLocks noChangeAspect="1" noChangeArrowheads="1" noCrop="1"/>
          </p:cNvPicPr>
          <p:nvPr/>
        </p:nvPicPr>
        <p:blipFill>
          <a:blip r:embed="rId4" cstate="print"/>
          <a:srcRect/>
          <a:stretch>
            <a:fillRect/>
          </a:stretch>
        </p:blipFill>
        <p:spPr bwMode="auto">
          <a:xfrm>
            <a:off x="0" y="3000372"/>
            <a:ext cx="3286148" cy="3571900"/>
          </a:xfrm>
          <a:prstGeom prst="rect">
            <a:avLst/>
          </a:prstGeom>
          <a:noFill/>
        </p:spPr>
      </p:pic>
      <p:sp>
        <p:nvSpPr>
          <p:cNvPr id="3" name="Содержимое 2"/>
          <p:cNvSpPr>
            <a:spLocks noGrp="1"/>
          </p:cNvSpPr>
          <p:nvPr>
            <p:ph idx="1"/>
          </p:nvPr>
        </p:nvSpPr>
        <p:spPr>
          <a:xfrm>
            <a:off x="457200" y="1071546"/>
            <a:ext cx="8229600" cy="5572164"/>
          </a:xfrm>
        </p:spPr>
        <p:txBody>
          <a:bodyPr>
            <a:normAutofit/>
          </a:bodyPr>
          <a:lstStyle/>
          <a:p>
            <a:pPr algn="just">
              <a:buNone/>
            </a:pPr>
            <a:r>
              <a:rPr lang="ru-RU" sz="2400" dirty="0" smtClean="0">
                <a:latin typeface="Arial" pitchFamily="34" charset="0"/>
                <a:cs typeface="Arial" pitchFamily="34" charset="0"/>
              </a:rPr>
              <a:t>    </a:t>
            </a:r>
            <a:r>
              <a:rPr lang="ru-RU" sz="2400" b="1" i="1" dirty="0" smtClean="0">
                <a:solidFill>
                  <a:srgbClr val="002060"/>
                </a:solidFill>
                <a:latin typeface="Arial" pitchFamily="34" charset="0"/>
                <a:cs typeface="Arial" pitchFamily="34" charset="0"/>
              </a:rPr>
              <a:t>Мопед – это двух- или трехколесное транспортное средство с двигателем объемом не более 50 кубических сантиметров и максимальной конструктивной скоростью не более 50 </a:t>
            </a:r>
            <a:r>
              <a:rPr lang="ru-RU" sz="2400" b="1" i="1" dirty="0" err="1" smtClean="0">
                <a:solidFill>
                  <a:srgbClr val="002060"/>
                </a:solidFill>
                <a:latin typeface="Arial" pitchFamily="34" charset="0"/>
                <a:cs typeface="Arial" pitchFamily="34" charset="0"/>
              </a:rPr>
              <a:t>км\ч</a:t>
            </a:r>
            <a:r>
              <a:rPr lang="ru-RU" sz="2400" b="1" i="1" dirty="0" smtClean="0">
                <a:solidFill>
                  <a:srgbClr val="002060"/>
                </a:solidFill>
                <a:latin typeface="Arial" pitchFamily="34" charset="0"/>
                <a:cs typeface="Arial" pitchFamily="34" charset="0"/>
              </a:rPr>
              <a:t>.</a:t>
            </a:r>
          </a:p>
          <a:p>
            <a:pPr algn="just">
              <a:buNone/>
            </a:pPr>
            <a:endParaRPr lang="ru-RU" sz="2400" b="1" i="1" dirty="0" smtClean="0">
              <a:latin typeface="Arial" pitchFamily="34" charset="0"/>
              <a:cs typeface="Arial" pitchFamily="34" charset="0"/>
            </a:endParaRPr>
          </a:p>
          <a:p>
            <a:pPr algn="just">
              <a:buNone/>
            </a:pPr>
            <a:endParaRPr lang="ru-RU" sz="2400" b="1" i="1" dirty="0" smtClean="0">
              <a:latin typeface="Arial" pitchFamily="34" charset="0"/>
              <a:cs typeface="Arial" pitchFamily="34" charset="0"/>
            </a:endParaRPr>
          </a:p>
          <a:p>
            <a:pPr algn="just">
              <a:buNone/>
            </a:pPr>
            <a:r>
              <a:rPr lang="ru-RU" sz="2400" b="1" i="1" dirty="0" smtClean="0">
                <a:latin typeface="Arial" pitchFamily="34" charset="0"/>
                <a:cs typeface="Arial" pitchFamily="34" charset="0"/>
              </a:rPr>
              <a:t>                                      </a:t>
            </a:r>
            <a:r>
              <a:rPr lang="ru-RU" sz="2400" b="1" i="1" dirty="0" smtClean="0">
                <a:solidFill>
                  <a:srgbClr val="C00000"/>
                </a:solidFill>
                <a:latin typeface="Arial" pitchFamily="34" charset="0"/>
                <a:cs typeface="Arial" pitchFamily="34" charset="0"/>
              </a:rPr>
              <a:t>Скутер и мопед с точки </a:t>
            </a:r>
          </a:p>
          <a:p>
            <a:pPr algn="just">
              <a:buNone/>
            </a:pPr>
            <a:r>
              <a:rPr lang="ru-RU" sz="2400" b="1" i="1" dirty="0" smtClean="0">
                <a:solidFill>
                  <a:srgbClr val="C00000"/>
                </a:solidFill>
                <a:latin typeface="Arial" pitchFamily="34" charset="0"/>
                <a:cs typeface="Arial" pitchFamily="34" charset="0"/>
              </a:rPr>
              <a:t>                                 зрения ПДД – это одно </a:t>
            </a:r>
          </a:p>
          <a:p>
            <a:pPr algn="just">
              <a:buNone/>
            </a:pPr>
            <a:r>
              <a:rPr lang="ru-RU" sz="2400" b="1" i="1" dirty="0" smtClean="0">
                <a:solidFill>
                  <a:srgbClr val="C00000"/>
                </a:solidFill>
                <a:latin typeface="Arial" pitchFamily="34" charset="0"/>
                <a:cs typeface="Arial" pitchFamily="34" charset="0"/>
              </a:rPr>
              <a:t>                                                    и то же!</a:t>
            </a:r>
            <a:endParaRPr lang="ru-RU" sz="2400" b="1" i="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0F2E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2134</TotalTime>
  <Words>401</Words>
  <Application>Microsoft Office PowerPoint</Application>
  <PresentationFormat>Экран (4:3)</PresentationFormat>
  <Paragraphs>121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Управление образования Администрации МО ГО «Сыктывкар» Муниципальное учреждение дополнительного образования «Центр психолого-педагогической, медицинской и  социальной помощи»</vt:lpstr>
      <vt:lpstr>    ЧТО ТАКОЕ ВЕЛОСИПЕД?</vt:lpstr>
      <vt:lpstr>Где можно ездить велосипедисту?</vt:lpstr>
      <vt:lpstr>Где еще можно ездить велосипедисту старше 14 лет?</vt:lpstr>
      <vt:lpstr>Слайд 5</vt:lpstr>
      <vt:lpstr>ВЕЛОСИПЕДИСТУ З А П Р Е Щ Е Н О ! (извлечение из пункта 24.8 ПДД)</vt:lpstr>
      <vt:lpstr>Велосипедисту запрещено также:</vt:lpstr>
      <vt:lpstr>Если велосипедист – нарушитель…</vt:lpstr>
      <vt:lpstr>Скутер или мопед?</vt:lpstr>
      <vt:lpstr>С какого возраста можно ездить на скутере?</vt:lpstr>
      <vt:lpstr>Водительское удостоверение обязательно?</vt:lpstr>
      <vt:lpstr>ПДД для водителя мопеда и скутера</vt:lpstr>
      <vt:lpstr>Пригодился?</vt:lpstr>
      <vt:lpstr>Если нарушил ПДД, управляя скутером (мопедом)?</vt:lpstr>
      <vt:lpstr>ДТП с пострадавшими  - уже преступление!</vt:lpstr>
      <vt:lpstr>Ура! Мне купили скутер!!!</vt:lpstr>
      <vt:lpstr>Спасибо за внимание! УДАЧИ НА ДОРОГАХ!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ДОРОЖНОГО ДВИЖЕНИЯ</dc:title>
  <dc:creator>пк</dc:creator>
  <cp:lastModifiedBy>Loner-XP</cp:lastModifiedBy>
  <cp:revision>292</cp:revision>
  <dcterms:created xsi:type="dcterms:W3CDTF">2014-12-19T08:23:35Z</dcterms:created>
  <dcterms:modified xsi:type="dcterms:W3CDTF">2015-10-14T08:12:05Z</dcterms:modified>
</cp:coreProperties>
</file>