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62" r:id="rId5"/>
    <p:sldId id="263" r:id="rId6"/>
    <p:sldId id="280" r:id="rId7"/>
    <p:sldId id="286" r:id="rId8"/>
    <p:sldId id="285" r:id="rId9"/>
    <p:sldId id="284" r:id="rId10"/>
    <p:sldId id="277" r:id="rId11"/>
    <p:sldId id="28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E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hyperlink" Target="http://www.dvoreckomi.ru/" TargetMode="External"/><Relationship Id="rId4" Type="http://schemas.openxmlformats.org/officeDocument/2006/relationships/hyperlink" Target="http://cppriksykt.ucoz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Абстрактные природные фоны - вода, цветы, листья - Векторынй клипарт | Abstract backgrounds vector"/>
          <p:cNvPicPr>
            <a:picLocks noChangeAspect="1" noChangeArrowheads="1"/>
          </p:cNvPicPr>
          <p:nvPr/>
        </p:nvPicPr>
        <p:blipFill>
          <a:blip r:embed="rId2" cstate="print"/>
          <a:srcRect b="62730"/>
          <a:stretch>
            <a:fillRect/>
          </a:stretch>
        </p:blipFill>
        <p:spPr bwMode="auto">
          <a:xfrm>
            <a:off x="-1" y="-9316"/>
            <a:ext cx="9144001" cy="68673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24744"/>
            <a:ext cx="8964488" cy="331236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50800" dist="50800" dir="5400000" algn="ctr" rotWithShape="0">
                    <a:srgbClr val="FFECAF"/>
                  </a:outerShdw>
                </a:effectLst>
                <a:latin typeface="Times New Roman" pitchFamily="18" charset="0"/>
                <a:cs typeface="Times New Roman" pitchFamily="18" charset="0"/>
              </a:rPr>
              <a:t>  Социально – педагогический  проект  </a:t>
            </a:r>
            <a:r>
              <a:rPr lang="ru-RU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«Ориентир»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effectLst>
                  <a:outerShdw blurRad="50800" dist="50800" dir="5400000" algn="ctr" rotWithShape="0">
                    <a:srgbClr val="FFECAF"/>
                  </a:outerShdw>
                </a:effectLst>
                <a:latin typeface="Times New Roman" pitchFamily="18" charset="0"/>
                <a:cs typeface="Times New Roman" pitchFamily="18" charset="0"/>
              </a:rPr>
              <a:t>для учащихся, стоящих на различных видах профилактического учета</a:t>
            </a:r>
            <a:endParaRPr lang="ru-RU" sz="3600" b="1" dirty="0">
              <a:effectLst>
                <a:outerShdw blurRad="50800" dist="50800" dir="5400000" algn="ctr" rotWithShape="0">
                  <a:srgbClr val="FFECA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Веселые забавные дети, аватарки - Векторный клипарт | Happy Children vecto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" b="84046"/>
          <a:stretch>
            <a:fillRect/>
          </a:stretch>
        </p:blipFill>
        <p:spPr bwMode="auto">
          <a:xfrm>
            <a:off x="539552" y="4653136"/>
            <a:ext cx="3240360" cy="1008112"/>
          </a:xfrm>
          <a:prstGeom prst="rect">
            <a:avLst/>
          </a:prstGeom>
          <a:noFill/>
        </p:spPr>
      </p:pic>
      <p:pic>
        <p:nvPicPr>
          <p:cNvPr id="6" name="Picture 4" descr="Веселые забавные дети, аватарки - Векторный клипарт | Happy Children vecto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172" b="68317"/>
          <a:stretch>
            <a:fillRect/>
          </a:stretch>
        </p:blipFill>
        <p:spPr bwMode="auto">
          <a:xfrm>
            <a:off x="1907704" y="5373216"/>
            <a:ext cx="2952328" cy="1008112"/>
          </a:xfrm>
          <a:prstGeom prst="rect">
            <a:avLst/>
          </a:prstGeom>
          <a:noFill/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635896" y="4941168"/>
            <a:ext cx="4896544" cy="6976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Сыктывкар, 2014 год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51520" y="476672"/>
            <a:ext cx="8712968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Управление образования  администрации МО ГО «Сыктывкар»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Абстрактные природные фоны - вода, цветы, листья - Векторынй клипарт | Abstract backgrounds vector"/>
          <p:cNvPicPr>
            <a:picLocks noChangeAspect="1" noChangeArrowheads="1"/>
          </p:cNvPicPr>
          <p:nvPr/>
        </p:nvPicPr>
        <p:blipFill>
          <a:blip r:embed="rId2" cstate="print"/>
          <a:srcRect b="62730"/>
          <a:stretch>
            <a:fillRect/>
          </a:stretch>
        </p:blipFill>
        <p:spPr bwMode="auto">
          <a:xfrm>
            <a:off x="0" y="0"/>
            <a:ext cx="9144001" cy="686731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5018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Веселые забавные дети, аватарки - Векторный клипарт | Happy Children vecto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" b="84046"/>
          <a:stretch>
            <a:fillRect/>
          </a:stretch>
        </p:blipFill>
        <p:spPr bwMode="auto">
          <a:xfrm>
            <a:off x="539552" y="4653136"/>
            <a:ext cx="3240360" cy="1008112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3528" y="427038"/>
            <a:ext cx="8640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анкетирования учащихся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Понравилось  проведённое мероприятие – 87,3 % респондентов ответило положительно</a:t>
            </a:r>
          </a:p>
          <a:p>
            <a:pPr>
              <a:buFont typeface="Arial" pitchFamily="34" charset="0"/>
              <a:buNone/>
            </a:pPr>
            <a:r>
              <a:rPr lang="ru-RU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Выразили  желание продолжить участие в подобных мероприятиях – 83 %</a:t>
            </a:r>
            <a:endParaRPr lang="ru-RU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Абстрактные природные фоны - вода, цветы, листья - Векторынй клипарт | Abstract backgrounds vector"/>
          <p:cNvPicPr>
            <a:picLocks noChangeAspect="1" noChangeArrowheads="1"/>
          </p:cNvPicPr>
          <p:nvPr/>
        </p:nvPicPr>
        <p:blipFill>
          <a:blip r:embed="rId2" cstate="print"/>
          <a:srcRect b="62730"/>
          <a:stretch>
            <a:fillRect/>
          </a:stretch>
        </p:blipFill>
        <p:spPr bwMode="auto">
          <a:xfrm>
            <a:off x="-1" y="-9316"/>
            <a:ext cx="9144001" cy="686731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5018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Веселые забавные дети, аватарки - Векторный клипарт | Happy Children vecto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" b="84046"/>
          <a:stretch>
            <a:fillRect/>
          </a:stretch>
        </p:blipFill>
        <p:spPr bwMode="auto">
          <a:xfrm>
            <a:off x="539552" y="4653136"/>
            <a:ext cx="3240360" cy="1008112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3528" y="427038"/>
            <a:ext cx="8640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внимание, надеемся на сотрудничество</a:t>
            </a:r>
          </a:p>
          <a:p>
            <a:endParaRPr lang="ru-RU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23528" y="1570038"/>
            <a:ext cx="8515672" cy="4708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 dirty="0">
                <a:hlinkClick r:id="rId4"/>
              </a:rPr>
              <a:t>http://syktuo.ru/</a:t>
            </a:r>
            <a:endParaRPr lang="ru-RU" altLang="ru-RU" dirty="0">
              <a:hlinkClick r:id="rId4"/>
            </a:endParaRPr>
          </a:p>
          <a:p>
            <a:r>
              <a:rPr lang="en-US" altLang="ru-RU" dirty="0">
                <a:hlinkClick r:id="rId4"/>
              </a:rPr>
              <a:t>http://cppriksykt.ucoz.ru</a:t>
            </a:r>
            <a:r>
              <a:rPr lang="en-US" altLang="ru-RU" dirty="0" smtClean="0">
                <a:hlinkClick r:id="rId4"/>
              </a:rPr>
              <a:t>/</a:t>
            </a:r>
            <a:endParaRPr lang="ru-RU" altLang="ru-RU" dirty="0" smtClean="0"/>
          </a:p>
          <a:p>
            <a:r>
              <a:rPr lang="en-US" altLang="ru-RU" dirty="0">
                <a:hlinkClick r:id="rId5"/>
              </a:rPr>
              <a:t>http://www.dvoreckomi.ru</a:t>
            </a:r>
            <a:r>
              <a:rPr lang="en-US" altLang="ru-RU" dirty="0" smtClean="0">
                <a:hlinkClick r:id="rId5"/>
              </a:rPr>
              <a:t>/</a:t>
            </a:r>
            <a:endParaRPr lang="ru-RU" altLang="ru-RU" dirty="0" smtClean="0"/>
          </a:p>
          <a:p>
            <a:endParaRPr lang="ru-RU" altLang="ru-RU" dirty="0"/>
          </a:p>
        </p:txBody>
      </p:sp>
      <p:pic>
        <p:nvPicPr>
          <p:cNvPr id="9" name="Picture 4" descr="Веселые забавные дети, аватарки - Векторный клипарт | Happy Children vecto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172" b="68317"/>
          <a:stretch>
            <a:fillRect/>
          </a:stretch>
        </p:blipFill>
        <p:spPr bwMode="auto">
          <a:xfrm>
            <a:off x="4427984" y="4941168"/>
            <a:ext cx="2952328" cy="1008112"/>
          </a:xfrm>
          <a:prstGeom prst="rect">
            <a:avLst/>
          </a:prstGeom>
          <a:noFill/>
        </p:spPr>
      </p:pic>
      <p:pic>
        <p:nvPicPr>
          <p:cNvPr id="2050" name="Picture 2" descr="C:\Users\Tan\Desktop\1348038612_smaylik-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545" y="1570038"/>
            <a:ext cx="3221533" cy="244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31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Абстрактные природные фоны - вода, цветы, листья - Векторынй клипарт | Abstract backgrounds vector"/>
          <p:cNvPicPr>
            <a:picLocks noChangeAspect="1" noChangeArrowheads="1"/>
          </p:cNvPicPr>
          <p:nvPr/>
        </p:nvPicPr>
        <p:blipFill>
          <a:blip r:embed="rId2" cstate="print"/>
          <a:srcRect b="62730"/>
          <a:stretch>
            <a:fillRect/>
          </a:stretch>
        </p:blipFill>
        <p:spPr bwMode="auto">
          <a:xfrm>
            <a:off x="0" y="0"/>
            <a:ext cx="9144001" cy="68673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7472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C33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проекта</a:t>
            </a:r>
            <a:endParaRPr lang="ru-RU" sz="4000" b="1" dirty="0">
              <a:solidFill>
                <a:srgbClr val="CC33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908720"/>
            <a:ext cx="9144000" cy="360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r>
              <a:rPr lang="ru-RU" sz="5100" b="1" u="sng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  проекта:</a:t>
            </a:r>
            <a:r>
              <a:rPr lang="ru-RU" sz="5100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АМО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 «Сыктывкар».</a:t>
            </a:r>
          </a:p>
          <a:p>
            <a:r>
              <a:rPr lang="ru-RU" sz="5100" b="1" u="sng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проекта :</a:t>
            </a:r>
            <a:r>
              <a:rPr lang="ru-RU" sz="5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МАУДО «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ДТДиУМ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МОУ «</a:t>
            </a:r>
            <a:r>
              <a:rPr lang="ru-RU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ЦППРиК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5100" b="1" u="sng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  <a:r>
              <a:rPr lang="ru-RU" sz="51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образовательных организаций:    СОШ №№ 3, 4, 9, 16, 33,  18, 21, 24, 35.  </a:t>
            </a:r>
          </a:p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Социальные партнеры проекта:</a:t>
            </a:r>
            <a:endParaRPr kumimoji="0" lang="ru-RU" sz="4200" b="1" i="0" u="none" strike="noStrike" kern="1200" cap="none" spc="0" normalizeH="0" noProof="0" dirty="0" smtClean="0">
              <a:ln>
                <a:noFill/>
              </a:ln>
              <a:solidFill>
                <a:srgbClr val="CC330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ru-RU" sz="3200" b="1" i="0" u="none" strike="noStrike" kern="1200" cap="none" spc="0" normalizeH="0" noProof="0" dirty="0" smtClean="0">
              <a:ln>
                <a:noFill/>
              </a:ln>
              <a:solidFill>
                <a:srgbClr val="CC33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spcBef>
                <a:spcPct val="0"/>
              </a:spcBef>
              <a:defRPr/>
            </a:pP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CC33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400" dirty="0" smtClean="0"/>
              <a:t> </a:t>
            </a:r>
            <a:endParaRPr lang="ru-RU" sz="1400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3812172"/>
            <a:ext cx="1704975" cy="9849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АУ РК «Детско-юношеский центр спорта и туризма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»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14650" y="3812172"/>
            <a:ext cx="1729358" cy="9849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Комитет  лесов Республики Коми  </a:t>
            </a:r>
            <a:endParaRPr lang="ru-RU" sz="1200" dirty="0">
              <a:effectLst/>
              <a:ea typeface="Calibri"/>
              <a:cs typeface="Times New Roman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76055" y="3812172"/>
            <a:ext cx="1734691" cy="9849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ДОСААФ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64288" y="3812172"/>
            <a:ext cx="1781175" cy="9849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0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110 учебный инженерно-саперный полк </a:t>
            </a:r>
            <a:r>
              <a:rPr lang="ru-RU" sz="11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внутренних войск МВД РФ 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г. .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Сыктывкара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29005" y="5229200"/>
            <a:ext cx="1657350" cy="7920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Картинг клуб «Вираж» (</a:t>
            </a:r>
            <a:r>
              <a:rPr lang="ru-RU" sz="1400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Эжва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)</a:t>
            </a:r>
            <a:endParaRPr lang="ru-RU" sz="1200" dirty="0">
              <a:effectLst/>
              <a:ea typeface="Calibri"/>
              <a:cs typeface="Times New Roman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49900" y="5229199"/>
            <a:ext cx="1894508" cy="6572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СОШ №16,9,18</a:t>
            </a:r>
            <a:endParaRPr lang="ru-RU" sz="1200" dirty="0">
              <a:effectLst/>
              <a:ea typeface="Calibri"/>
              <a:cs typeface="Times New Roman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97495" y="5229200"/>
            <a:ext cx="1931665" cy="7920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ОО «Экологи Коми»</a:t>
            </a:r>
            <a:endParaRPr lang="ru-RU" sz="1200" dirty="0">
              <a:effectLst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Абстрактные природные фоны - вода, цветы, листья - Векторынй клипарт | Abstract backgrounds vector"/>
          <p:cNvPicPr>
            <a:picLocks noChangeAspect="1" noChangeArrowheads="1"/>
          </p:cNvPicPr>
          <p:nvPr/>
        </p:nvPicPr>
        <p:blipFill>
          <a:blip r:embed="rId2" cstate="print"/>
          <a:srcRect b="62730"/>
          <a:stretch>
            <a:fillRect/>
          </a:stretch>
        </p:blipFill>
        <p:spPr bwMode="auto">
          <a:xfrm>
            <a:off x="-31726" y="0"/>
            <a:ext cx="9175726" cy="68673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2647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C33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itchFamily="18" charset="0"/>
                <a:cs typeface="Times New Roman" pitchFamily="18" charset="0"/>
              </a:rPr>
              <a:t>Сравнительные характеристики реализации проекта</a:t>
            </a:r>
            <a:endParaRPr lang="ru-RU" sz="4000" b="1" dirty="0">
              <a:solidFill>
                <a:srgbClr val="CC33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7728747"/>
              </p:ext>
            </p:extLst>
          </p:nvPr>
        </p:nvGraphicFramePr>
        <p:xfrm>
          <a:off x="251520" y="1916832"/>
          <a:ext cx="8712968" cy="3135322"/>
        </p:xfrm>
        <a:graphic>
          <a:graphicData uri="http://schemas.openxmlformats.org/drawingml/2006/table">
            <a:tbl>
              <a:tblPr/>
              <a:tblGrid>
                <a:gridCol w="3017273"/>
                <a:gridCol w="3017273"/>
                <a:gridCol w="2678422"/>
              </a:tblGrid>
              <a:tr h="11521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Учебный год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Показатель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2012-2013  </a:t>
                      </a:r>
                      <a:r>
                        <a:rPr lang="ru-RU" sz="2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уч.год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2013-2014 </a:t>
                      </a:r>
                      <a:r>
                        <a:rPr lang="ru-RU" sz="2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уч.год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Школ</a:t>
                      </a:r>
                      <a:endParaRPr lang="ru-RU" sz="3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3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3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Мероприятий</a:t>
                      </a:r>
                      <a:endParaRPr lang="ru-RU" sz="3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endParaRPr lang="ru-RU" sz="3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</a:t>
                      </a:r>
                      <a:endParaRPr lang="ru-RU" sz="3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Охват </a:t>
                      </a:r>
                      <a:r>
                        <a:rPr lang="ru-RU" sz="32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</a:t>
                      </a:r>
                      <a:r>
                        <a:rPr lang="ru-RU" sz="32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 </a:t>
                      </a:r>
                      <a:r>
                        <a:rPr lang="ru-RU" sz="32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ся</a:t>
                      </a:r>
                      <a:endParaRPr lang="ru-RU" sz="3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213</a:t>
                      </a:r>
                      <a:endParaRPr lang="ru-RU" sz="3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308</a:t>
                      </a:r>
                      <a:endParaRPr lang="ru-RU" sz="3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764704"/>
            <a:ext cx="9144000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1" i="0" u="none" strike="noStrike" kern="1200" cap="none" spc="0" normalizeH="0" noProof="0" dirty="0" smtClean="0">
              <a:ln>
                <a:noFill/>
              </a:ln>
              <a:solidFill>
                <a:srgbClr val="CC33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CC33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Picture 4" descr="Веселые забавные дети, аватарки - Векторный клипарт | Happy Children vecto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" b="84046"/>
          <a:stretch>
            <a:fillRect/>
          </a:stretch>
        </p:blipFill>
        <p:spPr bwMode="auto">
          <a:xfrm>
            <a:off x="159502" y="5157192"/>
            <a:ext cx="3240360" cy="1008112"/>
          </a:xfrm>
          <a:prstGeom prst="rect">
            <a:avLst/>
          </a:prstGeom>
          <a:noFill/>
        </p:spPr>
      </p:pic>
      <p:pic>
        <p:nvPicPr>
          <p:cNvPr id="11" name="Picture 4" descr="Веселые забавные дети, аватарки - Векторный клипарт | Happy Children vecto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" b="84046"/>
          <a:stretch>
            <a:fillRect/>
          </a:stretch>
        </p:blipFill>
        <p:spPr bwMode="auto">
          <a:xfrm>
            <a:off x="3203848" y="6021288"/>
            <a:ext cx="3240360" cy="1008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328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Абстрактные природные фоны - вода, цветы, листья - Векторынй клипарт | Abstract backgrounds vector"/>
          <p:cNvPicPr>
            <a:picLocks noChangeAspect="1" noChangeArrowheads="1"/>
          </p:cNvPicPr>
          <p:nvPr/>
        </p:nvPicPr>
        <p:blipFill>
          <a:blip r:embed="rId2" cstate="print"/>
          <a:srcRect b="62730"/>
          <a:stretch>
            <a:fillRect/>
          </a:stretch>
        </p:blipFill>
        <p:spPr bwMode="auto">
          <a:xfrm>
            <a:off x="0" y="0"/>
            <a:ext cx="9144001" cy="6867316"/>
          </a:xfrm>
          <a:prstGeom prst="rect">
            <a:avLst/>
          </a:prstGeom>
          <a:noFill/>
        </p:spPr>
      </p:pic>
      <p:graphicFrame>
        <p:nvGraphicFramePr>
          <p:cNvPr id="5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167486"/>
              </p:ext>
            </p:extLst>
          </p:nvPr>
        </p:nvGraphicFramePr>
        <p:xfrm>
          <a:off x="320060" y="1500166"/>
          <a:ext cx="8406106" cy="3823697"/>
        </p:xfrm>
        <a:graphic>
          <a:graphicData uri="http://schemas.openxmlformats.org/drawingml/2006/table">
            <a:tbl>
              <a:tblPr/>
              <a:tblGrid>
                <a:gridCol w="4585148"/>
                <a:gridCol w="3820958"/>
              </a:tblGrid>
              <a:tr h="9608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Виды</a:t>
                      </a:r>
                      <a:r>
                        <a:rPr lang="ru-RU" sz="32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учета</a:t>
                      </a:r>
                      <a:endParaRPr lang="ru-RU" sz="3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2013-2014 </a:t>
                      </a:r>
                      <a:r>
                        <a:rPr lang="ru-RU" sz="32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уч.год</a:t>
                      </a:r>
                      <a:endParaRPr lang="ru-RU" sz="3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ВШУ</a:t>
                      </a:r>
                      <a:endParaRPr lang="ru-RU" sz="3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203</a:t>
                      </a:r>
                      <a:endParaRPr lang="ru-RU" sz="3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ОПДН</a:t>
                      </a:r>
                      <a:endParaRPr lang="ru-RU" sz="3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</a:t>
                      </a:r>
                      <a:endParaRPr lang="ru-RU" sz="3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СОП</a:t>
                      </a:r>
                      <a:endParaRPr lang="ru-RU" sz="3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</a:t>
                      </a:r>
                      <a:endParaRPr lang="ru-RU" sz="3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4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ТКПДН</a:t>
                      </a:r>
                      <a:endParaRPr lang="ru-RU" sz="3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3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Группа риска, ТСЖ</a:t>
                      </a:r>
                      <a:endParaRPr lang="ru-RU" sz="3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</a:t>
                      </a:r>
                      <a:endParaRPr lang="ru-RU" sz="3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500034" y="3571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CC33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Количество участников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проекта по видам учета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4" descr="Веселые забавные дети, аватарки - Векторный клипарт | Happy Children vecto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" b="84046"/>
          <a:stretch>
            <a:fillRect/>
          </a:stretch>
        </p:blipFill>
        <p:spPr bwMode="auto">
          <a:xfrm>
            <a:off x="29457" y="5380248"/>
            <a:ext cx="3240360" cy="1008112"/>
          </a:xfrm>
          <a:prstGeom prst="rect">
            <a:avLst/>
          </a:prstGeom>
          <a:noFill/>
        </p:spPr>
      </p:pic>
      <p:pic>
        <p:nvPicPr>
          <p:cNvPr id="8" name="Picture 4" descr="Веселые забавные дети, аватарки - Векторный клипарт | Happy Children vecto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172" b="68317"/>
          <a:stretch>
            <a:fillRect/>
          </a:stretch>
        </p:blipFill>
        <p:spPr bwMode="auto">
          <a:xfrm>
            <a:off x="3286728" y="5884455"/>
            <a:ext cx="2952328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Абстрактные природные фоны - вода, цветы, листья - Векторынй клипарт | Abstract backgrounds vector"/>
          <p:cNvPicPr>
            <a:picLocks noChangeAspect="1" noChangeArrowheads="1"/>
          </p:cNvPicPr>
          <p:nvPr/>
        </p:nvPicPr>
        <p:blipFill>
          <a:blip r:embed="rId2" cstate="print"/>
          <a:srcRect b="62730"/>
          <a:stretch>
            <a:fillRect/>
          </a:stretch>
        </p:blipFill>
        <p:spPr bwMode="auto">
          <a:xfrm>
            <a:off x="0" y="-13262"/>
            <a:ext cx="9144001" cy="68673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33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itchFamily="18" charset="0"/>
                <a:cs typeface="Times New Roman" pitchFamily="18" charset="0"/>
              </a:rPr>
              <a:t>Мероприятия </a:t>
            </a:r>
            <a:r>
              <a:rPr lang="ru-RU" b="1" dirty="0" err="1" smtClean="0">
                <a:solidFill>
                  <a:srgbClr val="CC33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itchFamily="18" charset="0"/>
                <a:cs typeface="Times New Roman" pitchFamily="18" charset="0"/>
              </a:rPr>
              <a:t>ДТДиУМ</a:t>
            </a:r>
            <a:r>
              <a:rPr lang="ru-RU" b="1" dirty="0" smtClean="0">
                <a:solidFill>
                  <a:srgbClr val="CC33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itchFamily="18" charset="0"/>
                <a:cs typeface="Times New Roman" pitchFamily="18" charset="0"/>
              </a:rPr>
              <a:t> по проекту «Ориентир»</a:t>
            </a:r>
            <a:endParaRPr lang="ru-RU" b="1" dirty="0">
              <a:solidFill>
                <a:srgbClr val="CC33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Экскурсия в картинг клуб «Вираж» (ЦДТ)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Соревнования по волейболу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№16)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Соревнования по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Ринго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№9)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Спортивно-патриотическая игра «Будущие защитники»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ДТДиУМ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Интеллектуальная игра «Что? Где? Когда?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№18)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Конкурсная шоу-программа «Весне привет»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ДТДиУМ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Квест – ориентирование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№9)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Экскурсия «Один день в армии» (ВЧ)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Экскурсия в ДОСААФ 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ДОСААФ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Занятие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авиамоделированию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(ДТДиУМ)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Акция «Сохраним лес» (ОО «Экологи Коми»)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Фестиваль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Хип-хоп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«Все свои»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ДТДиУМ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Соревнования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турмногоборью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РЦДЮТиС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Абстрактные природные фоны - вода, цветы, листья - Векторынй клипарт | Abstract backgrounds vector"/>
          <p:cNvPicPr>
            <a:picLocks noChangeAspect="1" noChangeArrowheads="1"/>
          </p:cNvPicPr>
          <p:nvPr/>
        </p:nvPicPr>
        <p:blipFill>
          <a:blip r:embed="rId2" cstate="print"/>
          <a:srcRect b="62730"/>
          <a:stretch>
            <a:fillRect/>
          </a:stretch>
        </p:blipFill>
        <p:spPr bwMode="auto">
          <a:xfrm>
            <a:off x="-25019" y="29614"/>
            <a:ext cx="9144001" cy="68673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036496" cy="1239526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b="1" dirty="0" smtClean="0">
                <a:solidFill>
                  <a:srgbClr val="CC33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itchFamily="18" charset="0"/>
                <a:cs typeface="Times New Roman" pitchFamily="18" charset="0"/>
              </a:rPr>
              <a:t>Мероприятия </a:t>
            </a:r>
            <a:r>
              <a:rPr lang="ru-RU" sz="2800" b="1" dirty="0" err="1" smtClean="0">
                <a:solidFill>
                  <a:srgbClr val="CC33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itchFamily="18" charset="0"/>
                <a:cs typeface="Times New Roman" pitchFamily="18" charset="0"/>
              </a:rPr>
              <a:t>ДТДиУМ</a:t>
            </a:r>
            <a:r>
              <a:rPr lang="ru-RU" sz="2800" b="1" dirty="0" smtClean="0">
                <a:solidFill>
                  <a:srgbClr val="CC33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itchFamily="18" charset="0"/>
                <a:cs typeface="Times New Roman" pitchFamily="18" charset="0"/>
              </a:rPr>
              <a:t> по проекту «Ориентир»</a:t>
            </a:r>
            <a:br>
              <a:rPr lang="ru-RU" sz="2800" b="1" dirty="0" smtClean="0">
                <a:solidFill>
                  <a:srgbClr val="CC33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C33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 занятий изъявили желание заниматься в кружках: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1" y="1285860"/>
            <a:ext cx="8236983" cy="4231372"/>
          </a:xfrm>
        </p:spPr>
        <p:txBody>
          <a:bodyPr numCol="2">
            <a:normAutofit fontScale="925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Футбол - 61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Стрельба - 22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Танцы – 21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Волейбол – 17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Лыжи – 16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Плавание - 8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Вождение автомобиля - 5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Боевые искусства - 4 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Картинг - 2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Хор – 2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Акробатика – 2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Математический - 2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Ринго, хоккей, коньки, ИЗО, информатика – по 1</a:t>
            </a:r>
          </a:p>
        </p:txBody>
      </p:sp>
      <p:pic>
        <p:nvPicPr>
          <p:cNvPr id="6" name="Picture 4" descr="Веселые забавные дети, аватарки - Векторный клипарт | Happy Children vecto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172" b="68317"/>
          <a:stretch>
            <a:fillRect/>
          </a:stretch>
        </p:blipFill>
        <p:spPr bwMode="auto">
          <a:xfrm>
            <a:off x="3635896" y="5013176"/>
            <a:ext cx="2952328" cy="1008112"/>
          </a:xfrm>
          <a:prstGeom prst="rect">
            <a:avLst/>
          </a:prstGeom>
          <a:noFill/>
        </p:spPr>
      </p:pic>
      <p:pic>
        <p:nvPicPr>
          <p:cNvPr id="7" name="Picture 4" descr="Веселые забавные дети, аватарки - Векторный клипарт | Happy Children vecto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" b="84046"/>
          <a:stretch>
            <a:fillRect/>
          </a:stretch>
        </p:blipFill>
        <p:spPr bwMode="auto">
          <a:xfrm>
            <a:off x="29457" y="5380248"/>
            <a:ext cx="3240360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4537785"/>
              </p:ext>
            </p:extLst>
          </p:nvPr>
        </p:nvGraphicFramePr>
        <p:xfrm>
          <a:off x="457200" y="1600200"/>
          <a:ext cx="822959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6" descr="Абстрактные природные фоны - вода, цветы, листья - Векторынй клипарт | Abstract backgrounds vector"/>
          <p:cNvPicPr>
            <a:picLocks noChangeAspect="1" noChangeArrowheads="1"/>
          </p:cNvPicPr>
          <p:nvPr/>
        </p:nvPicPr>
        <p:blipFill>
          <a:blip r:embed="rId2" cstate="print"/>
          <a:srcRect b="62730"/>
          <a:stretch>
            <a:fillRect/>
          </a:stretch>
        </p:blipFill>
        <p:spPr bwMode="auto">
          <a:xfrm>
            <a:off x="1" y="17309"/>
            <a:ext cx="9150018" cy="6840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5018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Веселые забавные дети, аватарки - Векторный клипарт | Happy Children vecto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" b="84046"/>
          <a:stretch>
            <a:fillRect/>
          </a:stretch>
        </p:blipFill>
        <p:spPr bwMode="auto">
          <a:xfrm>
            <a:off x="22541" y="5849888"/>
            <a:ext cx="3240360" cy="1008112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3528" y="116632"/>
            <a:ext cx="8515672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CC33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itchFamily="18" charset="0"/>
                <a:cs typeface="Times New Roman" pitchFamily="18" charset="0"/>
              </a:rPr>
              <a:t>Мероприятия МОУ «</a:t>
            </a:r>
            <a:r>
              <a:rPr lang="ru-RU" b="1" dirty="0" err="1" smtClean="0">
                <a:solidFill>
                  <a:srgbClr val="CC33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itchFamily="18" charset="0"/>
                <a:cs typeface="Times New Roman" pitchFamily="18" charset="0"/>
              </a:rPr>
              <a:t>ЦППРиК</a:t>
            </a:r>
            <a:r>
              <a:rPr lang="ru-RU" b="1" dirty="0" smtClean="0">
                <a:solidFill>
                  <a:srgbClr val="CC33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itchFamily="18" charset="0"/>
                <a:cs typeface="Times New Roman" pitchFamily="18" charset="0"/>
              </a:rPr>
              <a:t>» по проекту «Ориентир»</a:t>
            </a:r>
          </a:p>
          <a:p>
            <a:endParaRPr lang="ru-RU" b="1" dirty="0">
              <a:solidFill>
                <a:srgbClr val="CC33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C33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Групповая консультация «Ответственность подростков за групповые правонарушения»</a:t>
            </a:r>
            <a:endParaRPr lang="ru-RU" b="1" dirty="0">
              <a:solidFill>
                <a:srgbClr val="CC33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373212"/>
              </p:ext>
            </p:extLst>
          </p:nvPr>
        </p:nvGraphicFramePr>
        <p:xfrm>
          <a:off x="107505" y="1397000"/>
          <a:ext cx="8731695" cy="4192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385"/>
                <a:gridCol w="1247385"/>
                <a:gridCol w="1247385"/>
                <a:gridCol w="1247385"/>
                <a:gridCol w="1247385"/>
                <a:gridCol w="1247385"/>
                <a:gridCol w="1247385"/>
              </a:tblGrid>
              <a:tr h="67461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Дата</a:t>
                      </a:r>
                      <a:endParaRPr lang="ru-RU" sz="1200" b="1" dirty="0"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ОО</a:t>
                      </a:r>
                      <a:endParaRPr lang="ru-RU" sz="1200" b="1" dirty="0"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Участвовало</a:t>
                      </a:r>
                      <a:r>
                        <a:rPr lang="ru-RU" sz="1200" b="1" baseline="0" dirty="0" smtClean="0"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учащихся</a:t>
                      </a:r>
                      <a:endParaRPr lang="ru-RU" sz="1200" b="1" dirty="0"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 том числе состоят</a:t>
                      </a:r>
                      <a:r>
                        <a:rPr lang="ru-RU" sz="1200" b="1" baseline="0" dirty="0" smtClean="0"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на учёте в ОПДН</a:t>
                      </a:r>
                      <a:endParaRPr lang="ru-RU" sz="1200" b="1" dirty="0"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 том числе состоят на учёте в ВШУ</a:t>
                      </a:r>
                      <a:endParaRPr lang="ru-RU" sz="1200" b="1" dirty="0"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 том числе из</a:t>
                      </a:r>
                      <a:r>
                        <a:rPr lang="ru-RU" sz="1200" b="1" baseline="0" dirty="0" smtClean="0"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семей СОП</a:t>
                      </a:r>
                      <a:endParaRPr lang="ru-RU" sz="1200" b="1" dirty="0"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 том числе из семей «группы риска»</a:t>
                      </a:r>
                      <a:endParaRPr lang="ru-RU" sz="1200" b="1" dirty="0"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9084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31.10.13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СОШ № 33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084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07.11.13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СОШ № 9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084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29.11.13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СОШ № 3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084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04.02.14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СОШ № 9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084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11.03.14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СОШ № 35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084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12.03.14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СОШ № 4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084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08.04.14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СОШ № 18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084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09.04.14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СОШ № 24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084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Итого: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171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44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75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26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46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91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885768"/>
              </p:ext>
            </p:extLst>
          </p:nvPr>
        </p:nvGraphicFramePr>
        <p:xfrm>
          <a:off x="457200" y="1600200"/>
          <a:ext cx="822959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6" descr="Абстрактные природные фоны - вода, цветы, листья - Векторынй клипарт | Abstract backgrounds vector"/>
          <p:cNvPicPr>
            <a:picLocks noChangeAspect="1" noChangeArrowheads="1"/>
          </p:cNvPicPr>
          <p:nvPr/>
        </p:nvPicPr>
        <p:blipFill>
          <a:blip r:embed="rId2" cstate="print"/>
          <a:srcRect b="62730"/>
          <a:stretch>
            <a:fillRect/>
          </a:stretch>
        </p:blipFill>
        <p:spPr bwMode="auto">
          <a:xfrm>
            <a:off x="0" y="0"/>
            <a:ext cx="9144001" cy="686731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5018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Веселые забавные дети, аватарки - Векторный клипарт | Happy Children vecto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" b="84046"/>
          <a:stretch>
            <a:fillRect/>
          </a:stretch>
        </p:blipFill>
        <p:spPr bwMode="auto">
          <a:xfrm>
            <a:off x="539552" y="4653136"/>
            <a:ext cx="3240360" cy="1008112"/>
          </a:xfrm>
          <a:prstGeom prst="rect">
            <a:avLst/>
          </a:prstGeom>
          <a:noFill/>
        </p:spPr>
      </p:pic>
      <p:pic>
        <p:nvPicPr>
          <p:cNvPr id="8" name="Picture 6" descr="Абстрактные природные фоны - вода, цветы, листья - Векторынй клипарт | Abstract backgrounds vector"/>
          <p:cNvPicPr>
            <a:picLocks noChangeAspect="1" noChangeArrowheads="1"/>
          </p:cNvPicPr>
          <p:nvPr/>
        </p:nvPicPr>
        <p:blipFill>
          <a:blip r:embed="rId2" cstate="print"/>
          <a:srcRect b="62730"/>
          <a:stretch>
            <a:fillRect/>
          </a:stretch>
        </p:blipFill>
        <p:spPr bwMode="auto">
          <a:xfrm>
            <a:off x="18185" y="27316"/>
            <a:ext cx="9107629" cy="6840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3528" y="0"/>
            <a:ext cx="8515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C33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itchFamily="18" charset="0"/>
                <a:cs typeface="Times New Roman" pitchFamily="18" charset="0"/>
              </a:rPr>
              <a:t>Мероприятия МОУ «</a:t>
            </a:r>
            <a:r>
              <a:rPr lang="ru-RU" sz="2400" b="1" dirty="0" err="1">
                <a:solidFill>
                  <a:srgbClr val="CC33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itchFamily="18" charset="0"/>
                <a:cs typeface="Times New Roman" pitchFamily="18" charset="0"/>
              </a:rPr>
              <a:t>ЦППРиК</a:t>
            </a:r>
            <a:r>
              <a:rPr lang="ru-RU" sz="2400" b="1" dirty="0">
                <a:solidFill>
                  <a:srgbClr val="CC33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itchFamily="18" charset="0"/>
                <a:cs typeface="Times New Roman" pitchFamily="18" charset="0"/>
              </a:rPr>
              <a:t>» по проекту «Ориентир»</a:t>
            </a:r>
          </a:p>
          <a:p>
            <a:pPr algn="ctr"/>
            <a:endParaRPr lang="ru-RU" sz="2400" b="1" dirty="0">
              <a:solidFill>
                <a:srgbClr val="CC33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C33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itchFamily="18" charset="0"/>
                <a:cs typeface="Times New Roman" pitchFamily="18" charset="0"/>
              </a:rPr>
              <a:t>Встреча – концерт «Я выбираю песню!»</a:t>
            </a:r>
            <a:endParaRPr lang="ru-RU" sz="2400" b="1" dirty="0">
              <a:solidFill>
                <a:srgbClr val="CC33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://cppriksykt.ucoz.ru/DSC0662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902" y="4959913"/>
            <a:ext cx="2474006" cy="1880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cppriksykt.ucoz.ru/DSC06628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6" y="3933056"/>
            <a:ext cx="2559697" cy="1756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cppriksykt.ucoz.ru/DSC06630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593" y="3420000"/>
            <a:ext cx="2748607" cy="2241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4" descr="Веселые забавные дети, аватарки - Векторный клипарт | Happy Children vecto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" b="84046"/>
          <a:stretch>
            <a:fillRect/>
          </a:stretch>
        </p:blipFill>
        <p:spPr bwMode="auto">
          <a:xfrm>
            <a:off x="22541" y="5849888"/>
            <a:ext cx="3240360" cy="1008112"/>
          </a:xfrm>
          <a:prstGeom prst="rect">
            <a:avLst/>
          </a:prstGeom>
          <a:noFill/>
        </p:spPr>
      </p:pic>
      <p:pic>
        <p:nvPicPr>
          <p:cNvPr id="1026" name="Picture 2" descr="T:\мои документы\мои документы\проекты\Ориентир\13-14\урок концерт 2013\DSCN400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70200"/>
            <a:ext cx="3462809" cy="259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07504" y="1484784"/>
            <a:ext cx="8928991" cy="885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56 участников, из них 33, состоящих  на различных видах учета из СОШ №№</a:t>
            </a:r>
            <a:r>
              <a:rPr lang="ru-RU" sz="2800" b="1" dirty="0">
                <a:solidFill>
                  <a:srgbClr val="CC3300"/>
                </a:solidFill>
              </a:rPr>
              <a:t>18, 24, 35, 21 </a:t>
            </a:r>
            <a:endParaRPr lang="ru-RU" sz="2800" b="1" dirty="0" smtClean="0">
              <a:solidFill>
                <a:srgbClr val="CC33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91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Абстрактные природные фоны - вода, цветы, листья - Векторынй клипарт | Abstract backgrounds vector"/>
          <p:cNvPicPr>
            <a:picLocks noChangeAspect="1" noChangeArrowheads="1"/>
          </p:cNvPicPr>
          <p:nvPr/>
        </p:nvPicPr>
        <p:blipFill>
          <a:blip r:embed="rId2" cstate="print"/>
          <a:srcRect b="62730"/>
          <a:stretch>
            <a:fillRect/>
          </a:stretch>
        </p:blipFill>
        <p:spPr bwMode="auto">
          <a:xfrm>
            <a:off x="0" y="0"/>
            <a:ext cx="9144001" cy="686731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5018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Веселые забавные дети, аватарки - Векторный клипарт | Happy Children vecto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" b="84046"/>
          <a:stretch>
            <a:fillRect/>
          </a:stretch>
        </p:blipFill>
        <p:spPr bwMode="auto">
          <a:xfrm>
            <a:off x="539552" y="4653136"/>
            <a:ext cx="3240360" cy="1008112"/>
          </a:xfrm>
          <a:prstGeom prst="rect">
            <a:avLst/>
          </a:prstGeom>
          <a:noFill/>
        </p:spPr>
      </p:pic>
      <p:pic>
        <p:nvPicPr>
          <p:cNvPr id="7" name="Picture 6" descr="Абстрактные природные фоны - вода, цветы, листья - Векторынй клипарт | Abstract backgrounds vector"/>
          <p:cNvPicPr>
            <a:picLocks noChangeAspect="1" noChangeArrowheads="1"/>
          </p:cNvPicPr>
          <p:nvPr/>
        </p:nvPicPr>
        <p:blipFill>
          <a:blip r:embed="rId2" cstate="print"/>
          <a:srcRect b="62730"/>
          <a:stretch>
            <a:fillRect/>
          </a:stretch>
        </p:blipFill>
        <p:spPr bwMode="auto">
          <a:xfrm>
            <a:off x="0" y="-3906"/>
            <a:ext cx="9107629" cy="684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3528" y="0"/>
            <a:ext cx="8515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C33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itchFamily="18" charset="0"/>
                <a:cs typeface="Times New Roman" pitchFamily="18" charset="0"/>
              </a:rPr>
              <a:t>Мероприятия МОУ «</a:t>
            </a:r>
            <a:r>
              <a:rPr lang="ru-RU" sz="2400" b="1" dirty="0" err="1">
                <a:solidFill>
                  <a:srgbClr val="CC33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itchFamily="18" charset="0"/>
                <a:cs typeface="Times New Roman" pitchFamily="18" charset="0"/>
              </a:rPr>
              <a:t>ЦППРиК</a:t>
            </a:r>
            <a:r>
              <a:rPr lang="ru-RU" sz="2400" b="1" dirty="0">
                <a:solidFill>
                  <a:srgbClr val="CC33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itchFamily="18" charset="0"/>
                <a:cs typeface="Times New Roman" pitchFamily="18" charset="0"/>
              </a:rPr>
              <a:t>» по проекту «Ориентир»</a:t>
            </a:r>
          </a:p>
          <a:p>
            <a:pPr algn="ctr"/>
            <a:endParaRPr lang="ru-RU" sz="2400" b="1" dirty="0">
              <a:solidFill>
                <a:srgbClr val="CC33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C33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позитивной профилактики «Дайсмен»</a:t>
            </a:r>
          </a:p>
          <a:p>
            <a:pPr algn="ctr"/>
            <a:r>
              <a:rPr lang="ru-RU" sz="2400" b="1" dirty="0" smtClean="0">
                <a:solidFill>
                  <a:srgbClr val="CC33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itchFamily="18" charset="0"/>
                <a:cs typeface="Times New Roman" pitchFamily="18" charset="0"/>
              </a:rPr>
              <a:t>(обучение настольным играм)</a:t>
            </a:r>
            <a:endParaRPr lang="ru-RU" sz="2400" b="1" dirty="0">
              <a:solidFill>
                <a:srgbClr val="CC33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Веселые забавные дети, аватарки - Векторный клипарт | Happy Children vecto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" b="84046"/>
          <a:stretch>
            <a:fillRect/>
          </a:stretch>
        </p:blipFill>
        <p:spPr bwMode="auto">
          <a:xfrm>
            <a:off x="691952" y="4805536"/>
            <a:ext cx="3240360" cy="1008112"/>
          </a:xfrm>
          <a:prstGeom prst="rect">
            <a:avLst/>
          </a:prstGeom>
          <a:noFill/>
        </p:spPr>
      </p:pic>
      <p:pic>
        <p:nvPicPr>
          <p:cNvPr id="10" name="Picture 4" descr="Веселые забавные дети, аватарки - Векторный клипарт | Happy Children vecto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172" b="68317"/>
          <a:stretch>
            <a:fillRect/>
          </a:stretch>
        </p:blipFill>
        <p:spPr bwMode="auto">
          <a:xfrm>
            <a:off x="3921031" y="5457840"/>
            <a:ext cx="2952328" cy="1008112"/>
          </a:xfrm>
          <a:prstGeom prst="rect">
            <a:avLst/>
          </a:prstGeom>
          <a:noFill/>
        </p:spPr>
      </p:pic>
      <p:pic>
        <p:nvPicPr>
          <p:cNvPr id="3074" name="Picture 2" descr="T:\мои документы\мои документы\фото работа\дайсмен\DSC028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13174"/>
            <a:ext cx="4248472" cy="284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T:\мои документы\мои документы\фото работа\дайсмен\DSC029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14" y="1844824"/>
            <a:ext cx="419513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91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1848</TotalTime>
  <Words>580</Words>
  <Application>Microsoft Office PowerPoint</Application>
  <PresentationFormat>Экран (4:3)</PresentationFormat>
  <Paragraphs>167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Социально – педагогический  проект  «Ориентир»  для учащихся, стоящих на различных видах профилактического учета</vt:lpstr>
      <vt:lpstr>Организация проекта</vt:lpstr>
      <vt:lpstr>Сравнительные характеристики реализации проекта</vt:lpstr>
      <vt:lpstr>Презентация PowerPoint</vt:lpstr>
      <vt:lpstr>Мероприятия ДТДиУМ по проекту «Ориентир»</vt:lpstr>
      <vt:lpstr>Мероприятия ДТДиУМ по проекту «Ориентир» После занятий изъявили желание заниматься в кружках: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социально – педагогического проекта «Ориентир»  для детей, стоящих на различных видах профилактического учета</dc:title>
  <dc:creator>ЛЕВ</dc:creator>
  <cp:lastModifiedBy>Tan</cp:lastModifiedBy>
  <cp:revision>175</cp:revision>
  <dcterms:created xsi:type="dcterms:W3CDTF">2014-06-06T16:05:01Z</dcterms:created>
  <dcterms:modified xsi:type="dcterms:W3CDTF">2014-06-16T11:52:54Z</dcterms:modified>
</cp:coreProperties>
</file>