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media/image3.jpg" ContentType="image/jpeg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399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102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BFDEF08D-1816-49BE-A182-6B2481814B0F}" type="datetimeFigureOut">
              <a:rPr lang="ru-RU" smtClean="0"/>
              <a:t>06.06.2018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B294D1D9-A423-4908-A222-1C3A52739B7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EF08D-1816-49BE-A182-6B2481814B0F}" type="datetimeFigureOut">
              <a:rPr lang="ru-RU" smtClean="0"/>
              <a:t>06.06.2018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4D1D9-A423-4908-A222-1C3A52739B7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EF08D-1816-49BE-A182-6B2481814B0F}" type="datetimeFigureOut">
              <a:rPr lang="ru-RU" smtClean="0"/>
              <a:t>06.06.2018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4D1D9-A423-4908-A222-1C3A52739B7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BFDEF08D-1816-49BE-A182-6B2481814B0F}" type="datetimeFigureOut">
              <a:rPr lang="ru-RU" smtClean="0"/>
              <a:t>06.06.2018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4D1D9-A423-4908-A222-1C3A52739B7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BFDEF08D-1816-49BE-A182-6B2481814B0F}" type="datetimeFigureOut">
              <a:rPr lang="ru-RU" smtClean="0"/>
              <a:t>06.06.2018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B294D1D9-A423-4908-A222-1C3A52739B7E}" type="slidenum">
              <a:rPr lang="ru-RU" smtClean="0"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BFDEF08D-1816-49BE-A182-6B2481814B0F}" type="datetimeFigureOut">
              <a:rPr lang="ru-RU" smtClean="0"/>
              <a:t>06.06.2018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294D1D9-A423-4908-A222-1C3A52739B7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BFDEF08D-1816-49BE-A182-6B2481814B0F}" type="datetimeFigureOut">
              <a:rPr lang="ru-RU" smtClean="0"/>
              <a:t>06.06.2018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B294D1D9-A423-4908-A222-1C3A52739B7E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EF08D-1816-49BE-A182-6B2481814B0F}" type="datetimeFigureOut">
              <a:rPr lang="ru-RU" smtClean="0"/>
              <a:t>06.06.2018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4D1D9-A423-4908-A222-1C3A52739B7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BFDEF08D-1816-49BE-A182-6B2481814B0F}" type="datetimeFigureOut">
              <a:rPr lang="ru-RU" smtClean="0"/>
              <a:t>06.06.2018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294D1D9-A423-4908-A222-1C3A52739B7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BFDEF08D-1816-49BE-A182-6B2481814B0F}" type="datetimeFigureOut">
              <a:rPr lang="ru-RU" smtClean="0"/>
              <a:t>06.06.2018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B294D1D9-A423-4908-A222-1C3A52739B7E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BFDEF08D-1816-49BE-A182-6B2481814B0F}" type="datetimeFigureOut">
              <a:rPr lang="ru-RU" smtClean="0"/>
              <a:t>06.06.2018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B294D1D9-A423-4908-A222-1C3A52739B7E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BFDEF08D-1816-49BE-A182-6B2481814B0F}" type="datetimeFigureOut">
              <a:rPr lang="ru-RU" smtClean="0"/>
              <a:t>06.06.2018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B294D1D9-A423-4908-A222-1C3A52739B7E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4200" y="1559808"/>
            <a:ext cx="8568280" cy="201320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sz="3100" dirty="0" smtClean="0">
                <a:ln w="18415" cmpd="sng">
                  <a:solidFill>
                    <a:schemeClr val="bg2">
                      <a:lumMod val="90000"/>
                      <a:lumOff val="10000"/>
                    </a:schemeClr>
                  </a:solidFill>
                  <a:prstDash val="solid"/>
                </a:ln>
                <a:solidFill>
                  <a:schemeClr val="bg2">
                    <a:lumMod val="75000"/>
                    <a:lumOff val="2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n w="18415" cmpd="sng">
                  <a:solidFill>
                    <a:schemeClr val="bg2">
                      <a:lumMod val="90000"/>
                      <a:lumOff val="10000"/>
                    </a:schemeClr>
                  </a:solidFill>
                  <a:prstDash val="solid"/>
                </a:ln>
                <a:solidFill>
                  <a:schemeClr val="bg2">
                    <a:lumMod val="75000"/>
                    <a:lumOff val="2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n w="18415" cmpd="sng">
                  <a:solidFill>
                    <a:schemeClr val="bg2">
                      <a:lumMod val="90000"/>
                      <a:lumOff val="10000"/>
                    </a:schemeClr>
                  </a:solidFill>
                  <a:prstDash val="solid"/>
                </a:ln>
                <a:solidFill>
                  <a:schemeClr val="bg2">
                    <a:lumMod val="75000"/>
                    <a:lumOff val="2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n w="18415" cmpd="sng">
                  <a:solidFill>
                    <a:schemeClr val="bg2">
                      <a:lumMod val="90000"/>
                      <a:lumOff val="10000"/>
                    </a:schemeClr>
                  </a:solidFill>
                  <a:prstDash val="solid"/>
                </a:ln>
                <a:solidFill>
                  <a:schemeClr val="bg2">
                    <a:lumMod val="75000"/>
                    <a:lumOff val="2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n w="18415" cmpd="sng">
                  <a:solidFill>
                    <a:schemeClr val="bg2">
                      <a:lumMod val="90000"/>
                      <a:lumOff val="10000"/>
                    </a:schemeClr>
                  </a:solidFill>
                  <a:prstDash val="solid"/>
                </a:ln>
                <a:solidFill>
                  <a:schemeClr val="bg2">
                    <a:lumMod val="75000"/>
                    <a:lumOff val="2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n w="18415" cmpd="sng">
                  <a:solidFill>
                    <a:schemeClr val="bg2">
                      <a:lumMod val="90000"/>
                      <a:lumOff val="10000"/>
                    </a:schemeClr>
                  </a:solidFill>
                  <a:prstDash val="solid"/>
                </a:ln>
                <a:solidFill>
                  <a:schemeClr val="bg2">
                    <a:lumMod val="75000"/>
                    <a:lumOff val="2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n w="18415" cmpd="sng">
                  <a:solidFill>
                    <a:schemeClr val="bg2">
                      <a:lumMod val="90000"/>
                      <a:lumOff val="10000"/>
                    </a:schemeClr>
                  </a:solidFill>
                  <a:prstDash val="solid"/>
                </a:ln>
                <a:solidFill>
                  <a:schemeClr val="bg2">
                    <a:lumMod val="75000"/>
                    <a:lumOff val="2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n w="18415" cmpd="sng">
                  <a:solidFill>
                    <a:schemeClr val="bg2">
                      <a:lumMod val="90000"/>
                      <a:lumOff val="10000"/>
                    </a:schemeClr>
                  </a:solidFill>
                  <a:prstDash val="solid"/>
                </a:ln>
                <a:solidFill>
                  <a:schemeClr val="bg2">
                    <a:lumMod val="75000"/>
                    <a:lumOff val="2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ru-RU" dirty="0">
              <a:ln w="18415" cmpd="sng">
                <a:solidFill>
                  <a:schemeClr val="bg2">
                    <a:lumMod val="90000"/>
                    <a:lumOff val="10000"/>
                  </a:schemeClr>
                </a:solidFill>
                <a:prstDash val="solid"/>
              </a:ln>
              <a:solidFill>
                <a:schemeClr val="bg2">
                  <a:lumMod val="75000"/>
                  <a:lumOff val="25000"/>
                </a:schemeClr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27584" y="116632"/>
            <a:ext cx="7632848" cy="1008112"/>
          </a:xfrm>
        </p:spPr>
        <p:txBody>
          <a:bodyPr>
            <a:normAutofit fontScale="25000" lnSpcReduction="20000"/>
          </a:bodyPr>
          <a:lstStyle/>
          <a:p>
            <a:endParaRPr lang="ru-RU" dirty="0" smtClean="0"/>
          </a:p>
          <a:p>
            <a:endParaRPr lang="ru-RU" dirty="0" smtClean="0"/>
          </a:p>
          <a:p>
            <a:pPr algn="ctr"/>
            <a:r>
              <a:rPr lang="ru-RU" sz="7200" dirty="0"/>
              <a:t>Управление </a:t>
            </a:r>
            <a:r>
              <a:rPr lang="ru-RU" sz="7200" dirty="0" smtClean="0"/>
              <a:t>образования  администрации МО </a:t>
            </a:r>
            <a:r>
              <a:rPr lang="ru-RU" sz="7200" dirty="0"/>
              <a:t>ГО «Сыктывкар</a:t>
            </a:r>
            <a:r>
              <a:rPr lang="ru-RU" sz="7200" dirty="0" smtClean="0"/>
              <a:t>»</a:t>
            </a:r>
          </a:p>
          <a:p>
            <a:pPr algn="ctr"/>
            <a:r>
              <a:rPr lang="ru-RU" sz="7200" dirty="0" smtClean="0"/>
              <a:t>МУ ДО «Центр психолого-педагогической, медицинской и социальной помощи»</a:t>
            </a:r>
            <a:endParaRPr lang="ru-RU" sz="7200" dirty="0"/>
          </a:p>
          <a:p>
            <a:endParaRPr lang="ru-RU" sz="8000" dirty="0" smtClean="0"/>
          </a:p>
          <a:p>
            <a:endParaRPr lang="ru-RU" dirty="0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683568" y="1628800"/>
            <a:ext cx="770485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700" dirty="0">
                <a:ln w="18415" cmpd="sng">
                  <a:solidFill>
                    <a:schemeClr val="bg2">
                      <a:lumMod val="90000"/>
                      <a:lumOff val="10000"/>
                    </a:schemeClr>
                  </a:solidFill>
                  <a:prstDash val="solid"/>
                </a:ln>
                <a:solidFill>
                  <a:schemeClr val="bg2">
                    <a:lumMod val="75000"/>
                    <a:lumOff val="2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Итоги  </a:t>
            </a:r>
            <a:r>
              <a:rPr lang="ru-RU" sz="2700" dirty="0" smtClean="0">
                <a:ln w="18415" cmpd="sng">
                  <a:solidFill>
                    <a:schemeClr val="bg2">
                      <a:lumMod val="90000"/>
                      <a:lumOff val="10000"/>
                    </a:schemeClr>
                  </a:solidFill>
                  <a:prstDash val="solid"/>
                </a:ln>
                <a:solidFill>
                  <a:schemeClr val="bg2">
                    <a:lumMod val="75000"/>
                    <a:lumOff val="2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психолого-педагогического тестирования </a:t>
            </a:r>
          </a:p>
          <a:p>
            <a:pPr algn="ctr"/>
            <a:r>
              <a:rPr lang="ru-RU" sz="2700" dirty="0" smtClean="0">
                <a:ln w="18415" cmpd="sng">
                  <a:solidFill>
                    <a:schemeClr val="bg2">
                      <a:lumMod val="90000"/>
                      <a:lumOff val="10000"/>
                    </a:schemeClr>
                  </a:solidFill>
                  <a:prstDash val="solid"/>
                </a:ln>
                <a:solidFill>
                  <a:schemeClr val="bg2">
                    <a:lumMod val="75000"/>
                    <a:lumOff val="2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лиц</a:t>
            </a:r>
            <a:r>
              <a:rPr lang="ru-RU" sz="2700" dirty="0">
                <a:ln w="18415" cmpd="sng">
                  <a:solidFill>
                    <a:schemeClr val="bg2">
                      <a:lumMod val="90000"/>
                      <a:lumOff val="10000"/>
                    </a:schemeClr>
                  </a:solidFill>
                  <a:prstDash val="solid"/>
                </a:ln>
                <a:solidFill>
                  <a:schemeClr val="bg2">
                    <a:lumMod val="75000"/>
                    <a:lumOff val="2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обучающихся в муниципальных общеобразовательных организациях </a:t>
            </a:r>
            <a:br>
              <a:rPr lang="ru-RU" sz="2700" dirty="0">
                <a:ln w="18415" cmpd="sng">
                  <a:solidFill>
                    <a:schemeClr val="bg2">
                      <a:lumMod val="90000"/>
                      <a:lumOff val="10000"/>
                    </a:schemeClr>
                  </a:solidFill>
                  <a:prstDash val="solid"/>
                </a:ln>
                <a:solidFill>
                  <a:schemeClr val="bg2">
                    <a:lumMod val="75000"/>
                    <a:lumOff val="2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700" dirty="0">
                <a:ln w="18415" cmpd="sng">
                  <a:solidFill>
                    <a:schemeClr val="bg2">
                      <a:lumMod val="90000"/>
                      <a:lumOff val="10000"/>
                    </a:schemeClr>
                  </a:solidFill>
                  <a:prstDash val="solid"/>
                </a:ln>
                <a:solidFill>
                  <a:schemeClr val="bg2">
                    <a:lumMod val="75000"/>
                    <a:lumOff val="2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700" dirty="0" smtClean="0">
                <a:ln w="18415" cmpd="sng">
                  <a:solidFill>
                    <a:schemeClr val="bg2">
                      <a:lumMod val="90000"/>
                      <a:lumOff val="10000"/>
                    </a:schemeClr>
                  </a:solidFill>
                  <a:prstDash val="solid"/>
                </a:ln>
                <a:solidFill>
                  <a:schemeClr val="bg2">
                    <a:lumMod val="75000"/>
                    <a:lumOff val="2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2017-2018 учебном году</a:t>
            </a:r>
            <a:endParaRPr lang="ru-RU" sz="27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403648" y="188640"/>
            <a:ext cx="64807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347864" y="6228020"/>
            <a:ext cx="21602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>Сыктывкар 2018г</a:t>
            </a:r>
            <a:r>
              <a:rPr lang="ru-RU" dirty="0"/>
              <a:t>.</a:t>
            </a: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2080" y="4005064"/>
            <a:ext cx="1566922" cy="1648212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4077072"/>
            <a:ext cx="1991756" cy="149200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1347275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41832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899592" y="476672"/>
            <a:ext cx="741682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noFill/>
                <a:latin typeface="+mj-lt"/>
              </a:rPr>
              <a:t>Результаты </a:t>
            </a:r>
            <a:r>
              <a:rPr lang="ru-RU" dirty="0">
                <a:ln w="18415" cmpd="sng">
                  <a:solidFill>
                    <a:srgbClr val="FFFFFF"/>
                  </a:solidFill>
                  <a:prstDash val="solid"/>
                </a:ln>
                <a:noFill/>
                <a:latin typeface="+mj-lt"/>
              </a:rPr>
              <a:t>интегральной оценки риска наркотизации</a:t>
            </a:r>
          </a:p>
          <a:p>
            <a:pPr algn="ctr"/>
            <a:r>
              <a:rPr lang="ru-RU" dirty="0">
                <a:ln w="18415" cmpd="sng">
                  <a:solidFill>
                    <a:srgbClr val="FFFFFF"/>
                  </a:solidFill>
                  <a:prstDash val="solid"/>
                </a:ln>
                <a:noFill/>
                <a:latin typeface="+mj-lt"/>
              </a:rPr>
              <a:t>у учащихся муниципальных общеобразовательных организаций </a:t>
            </a:r>
          </a:p>
          <a:p>
            <a:pPr algn="ctr"/>
            <a:r>
              <a:rPr lang="ru-RU" dirty="0">
                <a:ln w="18415" cmpd="sng">
                  <a:solidFill>
                    <a:srgbClr val="FFFFFF"/>
                  </a:solidFill>
                  <a:prstDash val="solid"/>
                </a:ln>
                <a:noFill/>
                <a:latin typeface="+mj-lt"/>
              </a:rPr>
              <a:t>(в динамике за три учебных 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noFill/>
                <a:latin typeface="+mj-lt"/>
              </a:rPr>
              <a:t>года)</a:t>
            </a:r>
            <a:endParaRPr lang="ru-RU" dirty="0">
              <a:ln w="18415" cmpd="sng">
                <a:solidFill>
                  <a:srgbClr val="FFFFFF"/>
                </a:solidFill>
                <a:prstDash val="solid"/>
              </a:ln>
              <a:noFill/>
              <a:latin typeface="+mj-lt"/>
            </a:endParaRPr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27996691"/>
              </p:ext>
            </p:extLst>
          </p:nvPr>
        </p:nvGraphicFramePr>
        <p:xfrm>
          <a:off x="107504" y="2122997"/>
          <a:ext cx="8928992" cy="288822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69041"/>
                <a:gridCol w="1359151"/>
                <a:gridCol w="973939"/>
                <a:gridCol w="682245"/>
                <a:gridCol w="648072"/>
                <a:gridCol w="720080"/>
                <a:gridCol w="720080"/>
                <a:gridCol w="720080"/>
                <a:gridCol w="720080"/>
                <a:gridCol w="1008112"/>
                <a:gridCol w="1008112"/>
              </a:tblGrid>
              <a:tr h="801947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№ </a:t>
                      </a:r>
                      <a:endParaRPr lang="ru-RU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82" marR="46882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effectLst/>
                        </a:rPr>
                        <a:t>Мун. орган управления образованием</a:t>
                      </a:r>
                      <a:endParaRPr lang="ru-RU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82" marR="46882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Уровень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риска</a:t>
                      </a:r>
                      <a:endParaRPr lang="ru-RU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82" marR="46882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effectLst/>
                        </a:rPr>
                        <a:t>2015-2016 </a:t>
                      </a:r>
                      <a:r>
                        <a:rPr lang="ru-RU" sz="1300" dirty="0" err="1">
                          <a:effectLst/>
                        </a:rPr>
                        <a:t>уч.г</a:t>
                      </a:r>
                      <a:r>
                        <a:rPr lang="ru-RU" sz="1300" dirty="0">
                          <a:effectLst/>
                        </a:rPr>
                        <a:t>.</a:t>
                      </a:r>
                      <a:endParaRPr lang="ru-RU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82" marR="46882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effectLst/>
                        </a:rPr>
                        <a:t>2016-2017 </a:t>
                      </a:r>
                      <a:r>
                        <a:rPr lang="ru-RU" sz="1300" dirty="0" err="1">
                          <a:effectLst/>
                        </a:rPr>
                        <a:t>уч.г</a:t>
                      </a:r>
                      <a:r>
                        <a:rPr lang="ru-RU" sz="1300" dirty="0">
                          <a:effectLst/>
                        </a:rPr>
                        <a:t>.</a:t>
                      </a:r>
                      <a:endParaRPr lang="ru-RU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82" marR="46882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effectLst/>
                        </a:rPr>
                        <a:t>2017-2018 </a:t>
                      </a:r>
                      <a:r>
                        <a:rPr lang="ru-RU" sz="1300" dirty="0" err="1">
                          <a:effectLst/>
                        </a:rPr>
                        <a:t>уч.г</a:t>
                      </a:r>
                      <a:r>
                        <a:rPr lang="ru-RU" sz="1300" dirty="0">
                          <a:effectLst/>
                        </a:rPr>
                        <a:t>.</a:t>
                      </a:r>
                      <a:endParaRPr lang="ru-RU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82" marR="46882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Динамика,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в % за </a:t>
                      </a:r>
                      <a:r>
                        <a:rPr lang="ru-RU" sz="1300" dirty="0" smtClean="0">
                          <a:effectLst/>
                        </a:rPr>
                        <a:t>2015-16/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effectLst/>
                        </a:rPr>
                        <a:t>2016-17 </a:t>
                      </a:r>
                      <a:r>
                        <a:rPr lang="ru-RU" sz="1300" dirty="0" err="1">
                          <a:effectLst/>
                        </a:rPr>
                        <a:t>уч.гг</a:t>
                      </a:r>
                      <a:r>
                        <a:rPr lang="ru-RU" sz="1300" dirty="0">
                          <a:effectLst/>
                        </a:rPr>
                        <a:t>.</a:t>
                      </a:r>
                      <a:endParaRPr lang="ru-RU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82" marR="46882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Динамика в % за </a:t>
                      </a:r>
                      <a:r>
                        <a:rPr lang="ru-RU" sz="1300" dirty="0" smtClean="0">
                          <a:effectLst/>
                        </a:rPr>
                        <a:t>2016-17/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effectLst/>
                        </a:rPr>
                        <a:t>2017-18 </a:t>
                      </a:r>
                      <a:r>
                        <a:rPr lang="ru-RU" sz="1300" dirty="0" err="1">
                          <a:effectLst/>
                        </a:rPr>
                        <a:t>уч.гг</a:t>
                      </a:r>
                      <a:r>
                        <a:rPr lang="ru-RU" sz="1300" dirty="0">
                          <a:effectLst/>
                        </a:rPr>
                        <a:t>.</a:t>
                      </a:r>
                      <a:endParaRPr lang="ru-RU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82" marR="46882" marT="0" marB="0" anchor="ctr"/>
                </a:tc>
              </a:tr>
              <a:tr h="57606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err="1">
                          <a:effectLst/>
                        </a:rPr>
                        <a:t>абс</a:t>
                      </a:r>
                      <a:r>
                        <a:rPr lang="ru-RU" sz="1300" dirty="0">
                          <a:effectLst/>
                        </a:rPr>
                        <a:t>.</a:t>
                      </a:r>
                      <a:endParaRPr lang="ru-RU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82" marR="468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%</a:t>
                      </a:r>
                      <a:endParaRPr lang="ru-RU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82" marR="468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err="1">
                          <a:effectLst/>
                        </a:rPr>
                        <a:t>абс</a:t>
                      </a:r>
                      <a:r>
                        <a:rPr lang="ru-RU" sz="1300" dirty="0">
                          <a:effectLst/>
                        </a:rPr>
                        <a:t>.</a:t>
                      </a:r>
                      <a:endParaRPr lang="ru-RU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82" marR="468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%</a:t>
                      </a:r>
                      <a:endParaRPr lang="ru-RU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82" marR="468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err="1">
                          <a:effectLst/>
                        </a:rPr>
                        <a:t>абс</a:t>
                      </a:r>
                      <a:r>
                        <a:rPr lang="ru-RU" sz="1300" dirty="0">
                          <a:effectLst/>
                        </a:rPr>
                        <a:t>.</a:t>
                      </a:r>
                      <a:endParaRPr lang="ru-RU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82" marR="468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%</a:t>
                      </a:r>
                      <a:endParaRPr lang="ru-RU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82" marR="46882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0040">
                <a:tc row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1.</a:t>
                      </a:r>
                      <a:endParaRPr lang="ru-RU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82" marR="46882" marT="0" marB="0" anchor="ctr"/>
                </a:tc>
                <a:tc row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effectLst/>
                        </a:rPr>
                        <a:t>МО ГО «Сыктывкар»</a:t>
                      </a:r>
                      <a:endParaRPr lang="ru-RU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82" marR="4688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высокий</a:t>
                      </a:r>
                      <a:endParaRPr lang="ru-RU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82" marR="4688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12</a:t>
                      </a:r>
                      <a:endParaRPr lang="ru-RU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82" marR="468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0,2</a:t>
                      </a:r>
                      <a:endParaRPr lang="ru-RU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82" marR="468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13</a:t>
                      </a:r>
                      <a:endParaRPr lang="ru-RU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82" marR="468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0,2</a:t>
                      </a:r>
                      <a:endParaRPr lang="ru-RU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82" marR="46882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21</a:t>
                      </a:r>
                      <a:endParaRPr lang="ru-RU" sz="1300" dirty="0"/>
                    </a:p>
                  </a:txBody>
                  <a:tcPr marL="46882" marR="46882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0,26</a:t>
                      </a:r>
                      <a:endParaRPr lang="ru-RU" sz="1300" dirty="0"/>
                    </a:p>
                  </a:txBody>
                  <a:tcPr marL="46882" marR="468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ru-RU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82" marR="468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effectLst/>
                        </a:rPr>
                        <a:t>+0,06</a:t>
                      </a:r>
                      <a:endParaRPr lang="ru-RU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82" marR="46882" marT="0" marB="0"/>
                </a:tc>
              </a:tr>
              <a:tr h="3833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средний</a:t>
                      </a:r>
                      <a:endParaRPr lang="ru-RU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82" marR="4688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331</a:t>
                      </a:r>
                      <a:endParaRPr lang="ru-RU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82" marR="468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4,6</a:t>
                      </a:r>
                      <a:endParaRPr lang="ru-RU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82" marR="468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248</a:t>
                      </a:r>
                      <a:endParaRPr lang="ru-RU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82" marR="468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3,8</a:t>
                      </a:r>
                      <a:endParaRPr lang="ru-RU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82" marR="46882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417</a:t>
                      </a:r>
                      <a:endParaRPr lang="ru-RU" sz="1300" dirty="0"/>
                    </a:p>
                  </a:txBody>
                  <a:tcPr marL="46882" marR="46882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5,21</a:t>
                      </a:r>
                      <a:endParaRPr lang="ru-RU" sz="1300" dirty="0"/>
                    </a:p>
                  </a:txBody>
                  <a:tcPr marL="46882" marR="468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effectLst/>
                        </a:rPr>
                        <a:t>-0,8</a:t>
                      </a:r>
                      <a:endParaRPr lang="ru-RU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82" marR="468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+1,41</a:t>
                      </a:r>
                      <a:endParaRPr lang="ru-RU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82" marR="46882" marT="0" marB="0"/>
                </a:tc>
              </a:tr>
              <a:tr h="3833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низкий</a:t>
                      </a:r>
                      <a:endParaRPr lang="ru-RU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82" marR="4688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5926</a:t>
                      </a:r>
                      <a:endParaRPr lang="ru-RU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82" marR="468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82,3</a:t>
                      </a:r>
                      <a:endParaRPr lang="ru-RU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82" marR="468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5509</a:t>
                      </a:r>
                      <a:endParaRPr lang="ru-RU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82" marR="468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83,4</a:t>
                      </a:r>
                      <a:endParaRPr lang="ru-RU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82" marR="46882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6531</a:t>
                      </a:r>
                      <a:endParaRPr lang="ru-RU" sz="1300" dirty="0"/>
                    </a:p>
                  </a:txBody>
                  <a:tcPr marL="46882" marR="46882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82</a:t>
                      </a:r>
                      <a:endParaRPr lang="ru-RU" sz="1300" dirty="0"/>
                    </a:p>
                  </a:txBody>
                  <a:tcPr marL="46882" marR="468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+0,1</a:t>
                      </a:r>
                      <a:endParaRPr lang="ru-RU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82" marR="468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-1,4</a:t>
                      </a:r>
                      <a:endParaRPr lang="ru-RU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82" marR="46882" marT="0" marB="0"/>
                </a:tc>
              </a:tr>
              <a:tr h="3833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нет риска</a:t>
                      </a:r>
                      <a:endParaRPr lang="ru-RU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82" marR="4688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930</a:t>
                      </a:r>
                      <a:endParaRPr lang="ru-RU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82" marR="468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12,9</a:t>
                      </a:r>
                      <a:endParaRPr lang="ru-RU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82" marR="468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832</a:t>
                      </a:r>
                      <a:endParaRPr lang="ru-RU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82" marR="468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12,6</a:t>
                      </a:r>
                      <a:endParaRPr lang="ru-RU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82" marR="46882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1030</a:t>
                      </a:r>
                      <a:endParaRPr lang="ru-RU" sz="1300" dirty="0"/>
                    </a:p>
                  </a:txBody>
                  <a:tcPr marL="46882" marR="46882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13</a:t>
                      </a:r>
                      <a:endParaRPr lang="ru-RU" sz="1300" dirty="0"/>
                    </a:p>
                  </a:txBody>
                  <a:tcPr marL="46882" marR="468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-0,3</a:t>
                      </a:r>
                      <a:endParaRPr lang="ru-RU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82" marR="468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smtClean="0">
                          <a:effectLst/>
                          <a:latin typeface="+mn-lt"/>
                          <a:ea typeface="+mn-ea"/>
                          <a:cs typeface="+mn-cs"/>
                        </a:rPr>
                        <a:t>+0,4</a:t>
                      </a:r>
                      <a:endParaRPr lang="ru-RU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82" marR="46882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07614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2592288"/>
          </a:xfrm>
        </p:spPr>
        <p:txBody>
          <a:bodyPr>
            <a:normAutofit/>
          </a:bodyPr>
          <a:lstStyle/>
          <a:p>
            <a:pPr algn="just" fontAlgn="base">
              <a:spcAft>
                <a:spcPts val="0"/>
              </a:spcAft>
            </a:pPr>
            <a:r>
              <a:rPr lang="ru-RU" sz="1900" dirty="0" smtClean="0">
                <a:ea typeface="Times New Roman"/>
              </a:rPr>
              <a:t>Рост </a:t>
            </a:r>
            <a:r>
              <a:rPr lang="ru-RU" sz="1900" dirty="0">
                <a:ea typeface="Times New Roman"/>
              </a:rPr>
              <a:t>количества </a:t>
            </a:r>
            <a:r>
              <a:rPr lang="ru-RU" sz="1900" dirty="0" smtClean="0">
                <a:ea typeface="Times New Roman"/>
              </a:rPr>
              <a:t>школьников,  </a:t>
            </a:r>
            <a:r>
              <a:rPr lang="ru-RU" sz="1900" dirty="0">
                <a:ea typeface="Times New Roman"/>
              </a:rPr>
              <a:t>принявших участие в </a:t>
            </a:r>
            <a:r>
              <a:rPr lang="ru-RU" sz="1900" dirty="0" smtClean="0">
                <a:ea typeface="Times New Roman"/>
              </a:rPr>
              <a:t>тестировании </a:t>
            </a:r>
            <a:r>
              <a:rPr lang="ru-RU" sz="1900" u="sng" dirty="0" smtClean="0">
                <a:ea typeface="Times New Roman"/>
              </a:rPr>
              <a:t>(на 4%)</a:t>
            </a:r>
            <a:r>
              <a:rPr lang="ru-RU" sz="1900" dirty="0" smtClean="0">
                <a:ea typeface="Times New Roman"/>
              </a:rPr>
              <a:t>;</a:t>
            </a:r>
            <a:endParaRPr lang="ru-RU" sz="1900" dirty="0">
              <a:ea typeface="Times New Roman"/>
            </a:endParaRPr>
          </a:p>
          <a:p>
            <a:pPr algn="just" fontAlgn="base">
              <a:spcAft>
                <a:spcPts val="0"/>
              </a:spcAft>
            </a:pPr>
            <a:r>
              <a:rPr lang="ru-RU" sz="1900" dirty="0" smtClean="0">
                <a:ea typeface="Times New Roman"/>
              </a:rPr>
              <a:t>Низкая степень риска наркотизации у основной доли участников </a:t>
            </a:r>
            <a:r>
              <a:rPr lang="ru-RU" sz="1900" dirty="0">
                <a:ea typeface="Times New Roman"/>
              </a:rPr>
              <a:t>тестирования </a:t>
            </a:r>
            <a:r>
              <a:rPr lang="ru-RU" sz="1900" u="sng" dirty="0" smtClean="0">
                <a:ea typeface="Times New Roman"/>
              </a:rPr>
              <a:t>(более </a:t>
            </a:r>
            <a:r>
              <a:rPr lang="ru-RU" sz="1900" u="sng" dirty="0">
                <a:ea typeface="Times New Roman"/>
              </a:rPr>
              <a:t>80%)</a:t>
            </a:r>
            <a:r>
              <a:rPr lang="ru-RU" sz="1900" dirty="0">
                <a:ea typeface="Times New Roman"/>
              </a:rPr>
              <a:t>, данная тенденция сохраняется на протяжении трех лет;</a:t>
            </a:r>
          </a:p>
          <a:p>
            <a:pPr algn="just" fontAlgn="base">
              <a:spcAft>
                <a:spcPts val="0"/>
              </a:spcAft>
            </a:pPr>
            <a:r>
              <a:rPr lang="ru-RU" sz="1900" dirty="0" smtClean="0">
                <a:ea typeface="Times New Roman"/>
              </a:rPr>
              <a:t>Отсутствие риска наркотизации </a:t>
            </a:r>
            <a:r>
              <a:rPr lang="ru-RU" sz="1900" u="sng" dirty="0" smtClean="0">
                <a:ea typeface="Times New Roman"/>
              </a:rPr>
              <a:t>у 13% </a:t>
            </a:r>
            <a:r>
              <a:rPr lang="ru-RU" sz="1900" dirty="0">
                <a:ea typeface="Times New Roman"/>
              </a:rPr>
              <a:t>(в </a:t>
            </a:r>
            <a:r>
              <a:rPr lang="ru-RU" sz="1900" dirty="0" smtClean="0">
                <a:ea typeface="Times New Roman"/>
              </a:rPr>
              <a:t>2016 </a:t>
            </a:r>
            <a:r>
              <a:rPr lang="ru-RU" sz="1900" dirty="0">
                <a:ea typeface="Times New Roman"/>
              </a:rPr>
              <a:t>году у </a:t>
            </a:r>
            <a:r>
              <a:rPr lang="ru-RU" sz="1900" dirty="0" smtClean="0">
                <a:ea typeface="Times New Roman"/>
              </a:rPr>
              <a:t>12,6%, </a:t>
            </a:r>
            <a:r>
              <a:rPr lang="ru-RU" sz="1900" dirty="0">
                <a:ea typeface="Times New Roman"/>
              </a:rPr>
              <a:t>в </a:t>
            </a:r>
            <a:r>
              <a:rPr lang="ru-RU" sz="1900" dirty="0" smtClean="0">
                <a:ea typeface="Times New Roman"/>
              </a:rPr>
              <a:t>2015 </a:t>
            </a:r>
            <a:r>
              <a:rPr lang="ru-RU" sz="1900" dirty="0">
                <a:ea typeface="Times New Roman"/>
              </a:rPr>
              <a:t>году у </a:t>
            </a:r>
            <a:r>
              <a:rPr lang="ru-RU" sz="1900" dirty="0" smtClean="0">
                <a:ea typeface="Times New Roman"/>
              </a:rPr>
              <a:t>12,9%) </a:t>
            </a:r>
            <a:r>
              <a:rPr lang="ru-RU" sz="1900" dirty="0">
                <a:ea typeface="Times New Roman"/>
              </a:rPr>
              <a:t>учащихся общеобразовательных </a:t>
            </a:r>
            <a:r>
              <a:rPr lang="ru-RU" sz="1900" dirty="0" smtClean="0">
                <a:ea typeface="Times New Roman"/>
              </a:rPr>
              <a:t>организаций;</a:t>
            </a:r>
            <a:endParaRPr lang="ru-RU" sz="1900" dirty="0">
              <a:ea typeface="Times New Roman"/>
            </a:endParaRPr>
          </a:p>
          <a:p>
            <a:endParaRPr lang="ru-RU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323528" y="332656"/>
            <a:ext cx="8640960" cy="792088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anchor="ctr">
            <a:normAutofit fontScale="90000"/>
          </a:bodyPr>
          <a:lstStyle>
            <a:lvl1pPr marL="484632" algn="l" rtl="0" eaLnBrk="1" latinLnBrk="0" hangingPunct="1">
              <a:spcBef>
                <a:spcPct val="0"/>
              </a:spcBef>
              <a:buNone/>
              <a:defRPr kumimoji="0" sz="4200" kern="120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dk1"/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3200" dirty="0" smtClean="0">
                <a:ln w="18415" cmpd="sng">
                  <a:solidFill>
                    <a:schemeClr val="bg2">
                      <a:lumMod val="90000"/>
                      <a:lumOff val="10000"/>
                    </a:schemeClr>
                  </a:solidFill>
                  <a:prstDash val="solid"/>
                </a:ln>
                <a:solidFill>
                  <a:schemeClr val="bg2">
                    <a:lumMod val="75000"/>
                    <a:lumOff val="2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ОСНОВНЫЕ ПОКАЗАТЕЛИ ПО ИТОГАМ 3 ЛЕТ   </a:t>
            </a:r>
            <a:endParaRPr lang="ru-RU" sz="32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23528" y="3861048"/>
            <a:ext cx="8496944" cy="175432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b="1" dirty="0"/>
              <a:t>Ранжирование факторов риска по выраженности среди учащихся муниципальных образовательных организаций (средний + высокий уровни риска):</a:t>
            </a:r>
            <a:endParaRPr lang="ru-RU" dirty="0"/>
          </a:p>
          <a:p>
            <a:r>
              <a:rPr lang="ru-RU" dirty="0"/>
              <a:t>I место: семейные факторы (38%);</a:t>
            </a:r>
          </a:p>
          <a:p>
            <a:r>
              <a:rPr lang="ru-RU" dirty="0"/>
              <a:t>II место: факторы, связанные с учебным заведением (29%);</a:t>
            </a:r>
          </a:p>
          <a:p>
            <a:r>
              <a:rPr lang="ru-RU" dirty="0"/>
              <a:t>III место: индивидуальные факторы (22</a:t>
            </a:r>
            <a:r>
              <a:rPr lang="ru-RU" dirty="0" smtClean="0"/>
              <a:t>%).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683568" y="5745450"/>
            <a:ext cx="784887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spcAft>
                <a:spcPts val="0"/>
              </a:spcAft>
            </a:pPr>
            <a:r>
              <a:rPr lang="ru-RU" sz="2000" dirty="0" smtClean="0">
                <a:ea typeface="Times New Roman"/>
              </a:rPr>
              <a:t>В</a:t>
            </a:r>
            <a:r>
              <a:rPr lang="ru-RU" dirty="0" smtClean="0">
                <a:ea typeface="Times New Roman"/>
              </a:rPr>
              <a:t> </a:t>
            </a:r>
            <a:r>
              <a:rPr lang="ru-RU" sz="2000" dirty="0">
                <a:ea typeface="Times New Roman"/>
              </a:rPr>
              <a:t>зоне особого внимания и контроля должны находиться учащиеся: </a:t>
            </a:r>
            <a:r>
              <a:rPr lang="ru-RU" sz="2000" b="1" dirty="0">
                <a:ea typeface="Times New Roman"/>
              </a:rPr>
              <a:t>13-14, 15-17-летнего возраста</a:t>
            </a:r>
          </a:p>
        </p:txBody>
      </p:sp>
    </p:spTree>
    <p:extLst>
      <p:ext uri="{BB962C8B-B14F-4D97-AF65-F5344CB8AC3E}">
        <p14:creationId xmlns:p14="http://schemas.microsoft.com/office/powerpoint/2010/main" val="1471546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2840" y="260648"/>
            <a:ext cx="8445624" cy="936104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dirty="0" smtClean="0"/>
              <a:t>Нормативно-правовая база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556792"/>
            <a:ext cx="8229600" cy="4572000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ru-RU" dirty="0"/>
              <a:t>ФЗ-120 «Об основах системы профилактики безнадзорности и правонарушений несовершеннолетних</a:t>
            </a:r>
            <a:r>
              <a:rPr lang="ru-RU" dirty="0" smtClean="0"/>
              <a:t>»</a:t>
            </a:r>
          </a:p>
          <a:p>
            <a:pPr algn="just"/>
            <a:endParaRPr lang="ru-RU" sz="1300" dirty="0"/>
          </a:p>
          <a:p>
            <a:pPr algn="just"/>
            <a:r>
              <a:rPr lang="ru-RU" dirty="0" smtClean="0"/>
              <a:t>Приказ </a:t>
            </a:r>
            <a:r>
              <a:rPr lang="ru-RU" dirty="0"/>
              <a:t>Министерства здравоохранения Российской Федерации от 06.10.2014 года № 581н «О порядке проведения профилактических медицинских осмотров обучающихся в общеобразовательных организациях и профессиональных образовательных организациях, а также образовательных организациях высшего образования в целях раннего выявления незаконного потребления наркотических средств и психотропных веществ»</a:t>
            </a:r>
          </a:p>
        </p:txBody>
      </p:sp>
    </p:spTree>
    <p:extLst>
      <p:ext uri="{BB962C8B-B14F-4D97-AF65-F5344CB8AC3E}">
        <p14:creationId xmlns:p14="http://schemas.microsoft.com/office/powerpoint/2010/main" val="595976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88640"/>
            <a:ext cx="8568952" cy="1224136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64008" indent="0" algn="just">
              <a:buNone/>
            </a:pPr>
            <a:r>
              <a:rPr lang="ru-RU" sz="2000" dirty="0"/>
              <a:t> </a:t>
            </a:r>
            <a:r>
              <a:rPr lang="ru-RU" sz="2000" dirty="0" smtClean="0"/>
              <a:t>  </a:t>
            </a:r>
            <a:r>
              <a:rPr lang="ru-RU" sz="1700" dirty="0" smtClean="0"/>
              <a:t>В апреле 2016 года </a:t>
            </a:r>
            <a:r>
              <a:rPr lang="ru-RU" sz="1700" b="1" dirty="0" smtClean="0"/>
              <a:t>81 учащийся </a:t>
            </a:r>
            <a:r>
              <a:rPr lang="ru-RU" sz="1700" dirty="0" smtClean="0"/>
              <a:t>8-11 классов </a:t>
            </a:r>
            <a:r>
              <a:rPr lang="ru-RU" sz="1700" dirty="0"/>
              <a:t>МАОУ «СОШ №</a:t>
            </a:r>
            <a:r>
              <a:rPr lang="ru-RU" sz="1700" dirty="0" smtClean="0"/>
              <a:t>12» приняли участие в Акции по добровольному тестированию. </a:t>
            </a:r>
          </a:p>
          <a:p>
            <a:pPr marL="64008" indent="0" algn="just">
              <a:buNone/>
            </a:pPr>
            <a:r>
              <a:rPr lang="ru-RU" sz="1700" dirty="0"/>
              <a:t> </a:t>
            </a:r>
            <a:r>
              <a:rPr lang="ru-RU" sz="1700" dirty="0" smtClean="0"/>
              <a:t>  По </a:t>
            </a:r>
            <a:r>
              <a:rPr lang="ru-RU" sz="1700" dirty="0"/>
              <a:t>итогам </a:t>
            </a:r>
            <a:r>
              <a:rPr lang="ru-RU" sz="1700" dirty="0" smtClean="0"/>
              <a:t>тестирования - учащихся</a:t>
            </a:r>
            <a:r>
              <a:rPr lang="ru-RU" sz="1700" dirty="0"/>
              <a:t>, употребляющих психоактивные вещества  и наркотические средства, </a:t>
            </a:r>
            <a:r>
              <a:rPr lang="ru-RU" sz="1700" b="1" dirty="0"/>
              <a:t>не выявлено.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25286" y="1484784"/>
            <a:ext cx="8568952" cy="2185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u="sng" dirty="0"/>
              <a:t> В ноябре 2016 года </a:t>
            </a:r>
            <a:r>
              <a:rPr lang="ru-RU" b="1" u="sng" dirty="0" smtClean="0"/>
              <a:t>:</a:t>
            </a:r>
          </a:p>
          <a:p>
            <a:endParaRPr lang="ru-RU" sz="1000" b="1" u="sng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ru-RU" dirty="0" smtClean="0"/>
              <a:t>разработан </a:t>
            </a:r>
            <a:r>
              <a:rPr lang="ru-RU" dirty="0"/>
              <a:t>и утвержден</a:t>
            </a:r>
            <a:r>
              <a:rPr lang="ru-RU" b="1" dirty="0"/>
              <a:t>  Порядок проведения профилактических осмотров</a:t>
            </a:r>
            <a:r>
              <a:rPr lang="ru-RU" dirty="0"/>
              <a:t> учащихся муниципальных образовательных организаций г. Сыктывкара на наличие наркотических, психотропных веществ; </a:t>
            </a:r>
            <a:endParaRPr lang="ru-RU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ru-RU" dirty="0" smtClean="0"/>
              <a:t>составлен </a:t>
            </a:r>
            <a:r>
              <a:rPr lang="ru-RU" b="1" dirty="0"/>
              <a:t>График проведения Профилактических осмотров </a:t>
            </a:r>
            <a:r>
              <a:rPr lang="ru-RU" dirty="0"/>
              <a:t>учащихся муниципальных общеобразовательных </a:t>
            </a:r>
            <a:r>
              <a:rPr lang="ru-RU" dirty="0" smtClean="0"/>
              <a:t>организаций </a:t>
            </a:r>
            <a:r>
              <a:rPr lang="ru-RU" dirty="0"/>
              <a:t>в ГБУЗ РК </a:t>
            </a:r>
            <a:r>
              <a:rPr lang="ru-RU" dirty="0" smtClean="0"/>
              <a:t>«КРНД» </a:t>
            </a:r>
            <a:r>
              <a:rPr lang="ru-RU" dirty="0"/>
              <a:t>в период с 28 ноября по 15 декабря 2016 года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25286" y="3789040"/>
            <a:ext cx="8568952" cy="286232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b="1" dirty="0" smtClean="0"/>
              <a:t>В </a:t>
            </a:r>
            <a:r>
              <a:rPr lang="ru-RU" b="1" dirty="0"/>
              <a:t>8 </a:t>
            </a:r>
            <a:r>
              <a:rPr lang="ru-RU" b="1" dirty="0" smtClean="0"/>
              <a:t>МОО </a:t>
            </a:r>
            <a:r>
              <a:rPr lang="ru-RU" dirty="0" smtClean="0"/>
              <a:t>(СОШ </a:t>
            </a:r>
            <a:r>
              <a:rPr lang="ru-RU" dirty="0"/>
              <a:t>№27, ООШ №34, СОШ №1, СОШ №7, СОШ №16, СОШ №21, СОШ №36, СОШ №</a:t>
            </a:r>
            <a:r>
              <a:rPr lang="ru-RU" dirty="0" smtClean="0"/>
              <a:t>38):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dirty="0" smtClean="0"/>
              <a:t>с родителями и учащимися проведена </a:t>
            </a:r>
            <a:r>
              <a:rPr lang="ru-RU" dirty="0"/>
              <a:t>информационно-разъяснительная работа </a:t>
            </a:r>
            <a:r>
              <a:rPr lang="ru-RU" dirty="0" smtClean="0"/>
              <a:t>с </a:t>
            </a:r>
            <a:r>
              <a:rPr lang="ru-RU" dirty="0"/>
              <a:t>участием специалистов ГБУЗ «КРНД», МУДО «</a:t>
            </a:r>
            <a:r>
              <a:rPr lang="ru-RU" dirty="0" err="1" smtClean="0"/>
              <a:t>ЦППМиСП</a:t>
            </a:r>
            <a:r>
              <a:rPr lang="ru-RU" dirty="0" smtClean="0"/>
              <a:t>»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dirty="0" smtClean="0"/>
              <a:t>получены </a:t>
            </a:r>
            <a:r>
              <a:rPr lang="ru-RU" dirty="0"/>
              <a:t>информированные согласия учащихся, родителей/законных представителей на профилактический </a:t>
            </a:r>
            <a:r>
              <a:rPr lang="ru-RU" dirty="0" smtClean="0"/>
              <a:t>осмотр</a:t>
            </a:r>
          </a:p>
          <a:p>
            <a:r>
              <a:rPr lang="ru-RU" dirty="0" smtClean="0"/>
              <a:t> </a:t>
            </a:r>
          </a:p>
          <a:p>
            <a:pPr algn="ctr"/>
            <a:r>
              <a:rPr lang="ru-RU" b="1" dirty="0" smtClean="0"/>
              <a:t>201 учащийся </a:t>
            </a:r>
            <a:r>
              <a:rPr lang="ru-RU" dirty="0" smtClean="0"/>
              <a:t>приняли участие в Акции по добровольному тестированию в ГБУЗ РК «КРНД»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77264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39552" y="764704"/>
            <a:ext cx="8229600" cy="1399032"/>
          </a:xfrm>
        </p:spPr>
        <p:txBody>
          <a:bodyPr/>
          <a:lstStyle/>
          <a:p>
            <a:r>
              <a:rPr lang="ru-RU" dirty="0" smtClean="0"/>
              <a:t>СПАСИБО ЗА ВНИМАНИЕ!</a:t>
            </a:r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1720" y="2276872"/>
            <a:ext cx="4762500" cy="4171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3021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Паркет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382</TotalTime>
  <Words>500</Words>
  <Application>Microsoft Office PowerPoint</Application>
  <PresentationFormat>Экран (4:3)</PresentationFormat>
  <Paragraphs>92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Яркая</vt:lpstr>
      <vt:lpstr>    </vt:lpstr>
      <vt:lpstr>Презентация PowerPoint</vt:lpstr>
      <vt:lpstr>Презентация PowerPoint</vt:lpstr>
      <vt:lpstr>Презентация PowerPoint</vt:lpstr>
      <vt:lpstr>Нормативно-правовая база</vt:lpstr>
      <vt:lpstr>Презентация PowerPoint</vt:lpstr>
      <vt:lpstr>СПАСИБО ЗА ВНИМАНИЕ!</vt:lpstr>
    </vt:vector>
  </TitlesOfParts>
  <Company>uo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итоги  психолого-педагогического тестирования лиц, обучающихся в муниципальных общеобразовательных организациях в 2016-2017 учебном году</dc:title>
  <dc:creator>Аюгова Марина Михайловна</dc:creator>
  <cp:lastModifiedBy>User</cp:lastModifiedBy>
  <cp:revision>39</cp:revision>
  <dcterms:created xsi:type="dcterms:W3CDTF">2017-03-28T08:15:50Z</dcterms:created>
  <dcterms:modified xsi:type="dcterms:W3CDTF">2018-06-06T07:00:05Z</dcterms:modified>
</cp:coreProperties>
</file>